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84" r:id="rId6"/>
    <p:sldId id="270" r:id="rId7"/>
    <p:sldId id="283" r:id="rId8"/>
    <p:sldId id="280" r:id="rId9"/>
    <p:sldId id="281" r:id="rId10"/>
    <p:sldId id="278" r:id="rId11"/>
    <p:sldId id="282" r:id="rId12"/>
    <p:sldId id="273" r:id="rId13"/>
    <p:sldId id="27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996600"/>
    <a:srgbClr val="CC6600"/>
    <a:srgbClr val="993300"/>
    <a:srgbClr val="E1CE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6" autoAdjust="0"/>
    <p:restoredTop sz="69674" autoAdjust="0"/>
  </p:normalViewPr>
  <p:slideViewPr>
    <p:cSldViewPr>
      <p:cViewPr varScale="1">
        <p:scale>
          <a:sx n="47" d="100"/>
          <a:sy n="47" d="100"/>
        </p:scale>
        <p:origin x="-179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view3D>
      <c:rotX val="30"/>
      <c:perspective val="30"/>
    </c:view3D>
    <c:plotArea>
      <c:layout/>
      <c:pie3DChart>
        <c:varyColors val="1"/>
        <c:dLbls>
          <c:showPercent val="1"/>
        </c:dLbls>
      </c:pie3DChart>
    </c:plotArea>
    <c:legend>
      <c:legendPos val="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Percentage</a:t>
            </a:r>
            <a:r>
              <a:rPr lang="en-US" baseline="0"/>
              <a:t> of Revenue</a:t>
            </a:r>
            <a:endParaRPr lang="en-US"/>
          </a:p>
        </c:rich>
      </c:tx>
      <c:layout/>
    </c:title>
    <c:view3D>
      <c:rotX val="30"/>
      <c:perspective val="30"/>
    </c:view3D>
    <c:plotArea>
      <c:layout/>
      <c:pie3DChart>
        <c:varyColors val="1"/>
        <c:ser>
          <c:idx val="0"/>
          <c:order val="0"/>
          <c:dLbls>
            <c:txPr>
              <a:bodyPr/>
              <a:lstStyle/>
              <a:p>
                <a:pPr>
                  <a:defRPr sz="1800"/>
                </a:pPr>
                <a:endParaRPr lang="en-US"/>
              </a:p>
            </c:txPr>
            <c:showPercent val="1"/>
            <c:showLeaderLines val="1"/>
          </c:dLbls>
          <c:cat>
            <c:strRef>
              <c:f>Sheet1!$G$14:$G$17</c:f>
              <c:strCache>
                <c:ptCount val="4"/>
                <c:pt idx="0">
                  <c:v>Property Taxes</c:v>
                </c:pt>
                <c:pt idx="1">
                  <c:v>Grants</c:v>
                </c:pt>
                <c:pt idx="2">
                  <c:v>Property Management*</c:v>
                </c:pt>
                <c:pt idx="3">
                  <c:v>Other**</c:v>
                </c:pt>
              </c:strCache>
            </c:strRef>
          </c:cat>
          <c:val>
            <c:numRef>
              <c:f>Sheet1!$H$14:$H$17</c:f>
              <c:numCache>
                <c:formatCode>General</c:formatCode>
                <c:ptCount val="4"/>
                <c:pt idx="0">
                  <c:v>0.9</c:v>
                </c:pt>
                <c:pt idx="1">
                  <c:v>4.0000000000000008E-2</c:v>
                </c:pt>
                <c:pt idx="2">
                  <c:v>4.0000000000000008E-2</c:v>
                </c:pt>
                <c:pt idx="3">
                  <c:v>2.0000000000000004E-2</c:v>
                </c:pt>
              </c:numCache>
            </c:numRef>
          </c:val>
        </c:ser>
        <c:dLbls>
          <c:showPercent val="1"/>
        </c:dLbls>
      </c:pie3DChart>
    </c:plotArea>
    <c:legend>
      <c:legendPos val="t"/>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93D57-02F3-4750-87F4-9E177BB40C49}"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38DF6-DF18-46D6-8226-4AE4A693F6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District practice for 40 years was to take on debt to finance land purchase. Formulaic budget protects maximum funds to purchase land.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aseline="0" dirty="0" smtClean="0"/>
          </a:p>
          <a:p>
            <a:r>
              <a:rPr lang="en-US" sz="1200" kern="1200" dirty="0" smtClean="0">
                <a:solidFill>
                  <a:schemeClr val="tx1"/>
                </a:solidFill>
                <a:latin typeface="+mn-lt"/>
                <a:ea typeface="+mn-ea"/>
                <a:cs typeface="+mn-cs"/>
              </a:rPr>
              <a:t>approximately what percentage of your District revenues come from user fees?</a:t>
            </a:r>
          </a:p>
          <a:p>
            <a:r>
              <a:rPr lang="en-US" sz="1200" kern="1200" dirty="0" smtClean="0">
                <a:solidFill>
                  <a:schemeClr val="tx1"/>
                </a:solidFill>
                <a:latin typeface="+mn-lt"/>
                <a:ea typeface="+mn-ea"/>
                <a:cs typeface="+mn-cs"/>
              </a:rPr>
              <a:t>--approximately what percentage of your District revenues come from grants, gifts and donations?</a:t>
            </a:r>
          </a:p>
          <a:p>
            <a:r>
              <a:rPr lang="en-US" sz="1200" kern="1200" dirty="0" smtClean="0">
                <a:solidFill>
                  <a:schemeClr val="tx1"/>
                </a:solidFill>
                <a:latin typeface="+mn-lt"/>
                <a:ea typeface="+mn-ea"/>
                <a:cs typeface="+mn-cs"/>
              </a:rPr>
              <a:t>--does your District have a foundation or other non-profit partner that solicits donations for District projects and programs?  If so, how effective is it?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baseline="0" dirty="0" smtClean="0"/>
          </a:p>
        </p:txBody>
      </p:sp>
      <p:sp>
        <p:nvSpPr>
          <p:cNvPr id="4" name="Slide Number Placeholder 3"/>
          <p:cNvSpPr>
            <a:spLocks noGrp="1"/>
          </p:cNvSpPr>
          <p:nvPr>
            <p:ph type="sldNum" sz="quarter" idx="10"/>
          </p:nvPr>
        </p:nvSpPr>
        <p:spPr/>
        <p:txBody>
          <a:bodyPr/>
          <a:lstStyle/>
          <a:p>
            <a:fld id="{16238DF6-DF18-46D6-8226-4AE4A693F66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Prepare staff to understand the difference between education and campaign</a:t>
            </a:r>
          </a:p>
          <a:p>
            <a:endParaRPr lang="en-US" baseline="0" dirty="0" smtClean="0"/>
          </a:p>
          <a:p>
            <a:r>
              <a:rPr lang="en-US" baseline="0" dirty="0" smtClean="0"/>
              <a:t>Don’t underestimate the importance of a public education and outreach effort</a:t>
            </a:r>
          </a:p>
          <a:p>
            <a:endParaRPr lang="en-US" baseline="0" dirty="0" smtClean="0"/>
          </a:p>
          <a:p>
            <a:r>
              <a:rPr lang="en-US" dirty="0" smtClean="0"/>
              <a:t>Remember exactly what you said</a:t>
            </a:r>
            <a:r>
              <a:rPr lang="en-US" baseline="0" dirty="0" smtClean="0"/>
              <a:t> and </a:t>
            </a:r>
            <a:r>
              <a:rPr lang="en-US" baseline="0" smtClean="0"/>
              <a:t>retool </a:t>
            </a:r>
            <a:r>
              <a:rPr lang="en-US" smtClean="0"/>
              <a:t>to </a:t>
            </a:r>
            <a:r>
              <a:rPr lang="en-US" dirty="0" smtClean="0"/>
              <a:t>fulfill those commitments </a:t>
            </a:r>
          </a:p>
          <a:p>
            <a:endParaRPr lang="en-US" dirty="0" smtClean="0"/>
          </a:p>
        </p:txBody>
      </p:sp>
      <p:sp>
        <p:nvSpPr>
          <p:cNvPr id="4" name="Slide Number Placeholder 3"/>
          <p:cNvSpPr>
            <a:spLocks noGrp="1"/>
          </p:cNvSpPr>
          <p:nvPr>
            <p:ph type="sldNum" sz="quarter" idx="10"/>
          </p:nvPr>
        </p:nvSpPr>
        <p:spPr/>
        <p:txBody>
          <a:bodyPr/>
          <a:lstStyle/>
          <a:p>
            <a:fld id="{16238DF6-DF18-46D6-8226-4AE4A693F66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 does not have Foundation</a:t>
            </a:r>
            <a:r>
              <a:rPr lang="en-US" baseline="0" dirty="0" smtClean="0"/>
              <a:t> but does receive donations around $25k per year from private citizens.</a:t>
            </a:r>
          </a:p>
          <a:p>
            <a:endParaRPr lang="en-US" baseline="0" dirty="0" smtClean="0"/>
          </a:p>
        </p:txBody>
      </p:sp>
      <p:sp>
        <p:nvSpPr>
          <p:cNvPr id="4" name="Slide Number Placeholder 3"/>
          <p:cNvSpPr>
            <a:spLocks noGrp="1"/>
          </p:cNvSpPr>
          <p:nvPr>
            <p:ph type="sldNum" sz="quarter" idx="10"/>
          </p:nvPr>
        </p:nvSpPr>
        <p:spPr/>
        <p:txBody>
          <a:bodyPr/>
          <a:lstStyle/>
          <a:p>
            <a:fld id="{16238DF6-DF18-46D6-8226-4AE4A693F66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year financial model</a:t>
            </a:r>
          </a:p>
          <a:p>
            <a:r>
              <a:rPr lang="en-US" dirty="0" smtClean="0"/>
              <a:t>We know our cash flow, debt</a:t>
            </a:r>
            <a:r>
              <a:rPr lang="en-US" baseline="0" dirty="0" smtClean="0"/>
              <a:t> service, planned growth and tax revenue growth.</a:t>
            </a:r>
          </a:p>
          <a:p>
            <a:r>
              <a:rPr lang="en-US" baseline="0" dirty="0" smtClean="0"/>
              <a:t>Particularly after 08-09, we realized…</a:t>
            </a:r>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We needed a new strategy to realize the full mission of the District</a:t>
            </a:r>
            <a:endParaRPr lang="en-US" dirty="0" smtClean="0"/>
          </a:p>
          <a:p>
            <a:endParaRPr lang="en-US" dirty="0" smtClean="0"/>
          </a:p>
          <a:p>
            <a:r>
              <a:rPr lang="en-US" dirty="0" smtClean="0"/>
              <a:t>At this point, the district was 39 years old</a:t>
            </a:r>
          </a:p>
          <a:p>
            <a:endParaRPr lang="en-US" dirty="0" smtClean="0"/>
          </a:p>
          <a:p>
            <a:r>
              <a:rPr lang="en-US" dirty="0" smtClean="0"/>
              <a:t>45%</a:t>
            </a:r>
            <a:r>
              <a:rPr lang="en-US" baseline="0" dirty="0" smtClean="0"/>
              <a:t> of the preserves still closed</a:t>
            </a:r>
          </a:p>
          <a:p>
            <a:r>
              <a:rPr lang="en-US" baseline="0" dirty="0" smtClean="0"/>
              <a:t>Partners and public were asking for greater access</a:t>
            </a:r>
          </a:p>
          <a:p>
            <a:r>
              <a:rPr lang="en-US" baseline="0" dirty="0" smtClean="0"/>
              <a:t>Opportunities to acquire land getting more and more scarce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strategies developed</a:t>
            </a:r>
            <a:r>
              <a:rPr lang="en-US" baseline="0" dirty="0" smtClean="0"/>
              <a:t> through Strategic Plan</a:t>
            </a:r>
          </a:p>
          <a:p>
            <a:endParaRPr lang="en-US" dirty="0" smtClean="0"/>
          </a:p>
          <a:p>
            <a:r>
              <a:rPr lang="en-US" dirty="0" smtClean="0"/>
              <a:t>Enhance</a:t>
            </a:r>
            <a:r>
              <a:rPr lang="en-US" baseline="0" dirty="0" smtClean="0"/>
              <a:t> </a:t>
            </a:r>
            <a:r>
              <a:rPr lang="en-US" dirty="0" smtClean="0"/>
              <a:t>regional collaboration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a:t>
            </a:r>
            <a:r>
              <a:rPr lang="en-US" baseline="0" dirty="0" smtClean="0"/>
              <a:t> </a:t>
            </a:r>
            <a:r>
              <a:rPr lang="en-US" dirty="0" smtClean="0"/>
              <a:t>public awareness and support</a:t>
            </a:r>
          </a:p>
          <a:p>
            <a:r>
              <a:rPr lang="en-US" dirty="0" smtClean="0"/>
              <a:t>Build financial </a:t>
            </a:r>
            <a:r>
              <a:rPr lang="en-US" baseline="0" dirty="0" smtClean="0"/>
              <a:t>and staffing resources</a:t>
            </a:r>
          </a:p>
          <a:p>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solidFill>
                  <a:schemeClr val="accent2">
                    <a:lumMod val="50000"/>
                  </a:schemeClr>
                </a:solidFill>
                <a:latin typeface="Gill Sans MT" pitchFamily="34" charset="0"/>
              </a:rPr>
              <a:t>Scientific polling to better understand the public’s aspirations</a:t>
            </a:r>
          </a:p>
          <a:p>
            <a:pPr>
              <a:buFont typeface="Arial" pitchFamily="34" charset="0"/>
              <a:buChar char="•"/>
            </a:pPr>
            <a:r>
              <a:rPr lang="en-US" dirty="0" smtClean="0">
                <a:solidFill>
                  <a:schemeClr val="accent2">
                    <a:lumMod val="50000"/>
                  </a:schemeClr>
                </a:solidFill>
                <a:latin typeface="Gill Sans MT" pitchFamily="34" charset="0"/>
              </a:rPr>
              <a:t>Establishing a representative Community Advisory Committee</a:t>
            </a:r>
          </a:p>
          <a:p>
            <a:pPr>
              <a:buFont typeface="Arial" pitchFamily="34" charset="0"/>
              <a:buChar char="•"/>
            </a:pPr>
            <a:r>
              <a:rPr lang="en-US" dirty="0" smtClean="0">
                <a:solidFill>
                  <a:schemeClr val="accent2">
                    <a:lumMod val="50000"/>
                  </a:schemeClr>
                </a:solidFill>
                <a:latin typeface="Gill Sans MT" pitchFamily="34" charset="0"/>
              </a:rPr>
              <a:t>Expanded public engagement including telephone polls, focus groups, an interactive civic engagement web site, public workshops and public hearings. </a:t>
            </a:r>
          </a:p>
          <a:p>
            <a:pPr>
              <a:buFont typeface="Arial" pitchFamily="34" charset="0"/>
              <a:buChar char="•"/>
            </a:pPr>
            <a:r>
              <a:rPr lang="en-US" dirty="0" smtClean="0">
                <a:solidFill>
                  <a:schemeClr val="accent2">
                    <a:lumMod val="50000"/>
                  </a:schemeClr>
                </a:solidFill>
                <a:latin typeface="Gill Sans MT" pitchFamily="34" charset="0"/>
              </a:rPr>
              <a:t>Public education: a monthly e-newsletter, presentations, community events, outreach to underserved communities.</a:t>
            </a:r>
          </a:p>
          <a:p>
            <a:pPr>
              <a:buFont typeface="Arial" pitchFamily="34" charset="0"/>
              <a:buChar char="•"/>
            </a:pPr>
            <a:r>
              <a:rPr lang="en-US" dirty="0" smtClean="0">
                <a:solidFill>
                  <a:schemeClr val="accent2">
                    <a:lumMod val="50000"/>
                  </a:schemeClr>
                </a:solidFill>
                <a:latin typeface="Gill Sans MT" pitchFamily="34" charset="0"/>
              </a:rPr>
              <a:t>Results: key themes of public access, land preservation, and restoration and a detailed list of 54 high priority project portfolio areas. </a:t>
            </a:r>
          </a:p>
          <a:p>
            <a:pPr>
              <a:buFont typeface="Arial" pitchFamily="34" charset="0"/>
              <a:buChar char="•"/>
            </a:pPr>
            <a:r>
              <a:rPr lang="en-US" dirty="0" smtClean="0">
                <a:solidFill>
                  <a:schemeClr val="accent2">
                    <a:lumMod val="50000"/>
                  </a:schemeClr>
                </a:solidFill>
                <a:latin typeface="Gill Sans MT" pitchFamily="34" charset="0"/>
              </a:rPr>
              <a:t>Through a public deliberation process, 25 high priority project areas, that were geographically distributed and would have the greatest benefit regionally.</a:t>
            </a:r>
          </a:p>
          <a:p>
            <a:pPr>
              <a:buFont typeface="Arial" pitchFamily="34" charset="0"/>
              <a:buChar char="•"/>
            </a:pPr>
            <a:endParaRPr lang="en-US" dirty="0" smtClean="0">
              <a:solidFill>
                <a:schemeClr val="accent2">
                  <a:lumMod val="50000"/>
                </a:schemeClr>
              </a:solidFill>
              <a:latin typeface="Gill Sans MT" pitchFamily="34" charset="0"/>
            </a:endParaRPr>
          </a:p>
          <a:p>
            <a:pPr>
              <a:buFont typeface="Arial" pitchFamily="34" charset="0"/>
              <a:buChar char="•"/>
            </a:pPr>
            <a:r>
              <a:rPr lang="en-US" dirty="0" smtClean="0">
                <a:solidFill>
                  <a:schemeClr val="accent2">
                    <a:lumMod val="50000"/>
                  </a:schemeClr>
                </a:solidFill>
                <a:latin typeface="Gill Sans MT" pitchFamily="34" charset="0"/>
              </a:rPr>
              <a:t>Separate from Vision Plan work were four scientific telephone polls (dates)on core values and District awareness, propensity to vote yes or no on potential funding measure and at what rate, and finally on 4 versions of ballot language based on past findings.   </a:t>
            </a:r>
          </a:p>
          <a:p>
            <a:endParaRPr lang="en-US" baseline="0" dirty="0" smtClean="0"/>
          </a:p>
        </p:txBody>
      </p:sp>
      <p:sp>
        <p:nvSpPr>
          <p:cNvPr id="4" name="Slide Number Placeholder 3"/>
          <p:cNvSpPr>
            <a:spLocks noGrp="1"/>
          </p:cNvSpPr>
          <p:nvPr>
            <p:ph type="sldNum" sz="quarter" idx="10"/>
          </p:nvPr>
        </p:nvSpPr>
        <p:spPr/>
        <p:txBody>
          <a:bodyPr/>
          <a:lstStyle/>
          <a:p>
            <a:fld id="{16238DF6-DF18-46D6-8226-4AE4A693F66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We picked a GO Bond</a:t>
            </a:r>
          </a:p>
          <a:p>
            <a:r>
              <a:rPr lang="en-US" baseline="0" dirty="0" smtClean="0"/>
              <a:t>A low number</a:t>
            </a:r>
          </a:p>
          <a:p>
            <a:r>
              <a:rPr lang="en-US" baseline="0" dirty="0" smtClean="0"/>
              <a:t>Enabling us to increase capacity by 4-5x</a:t>
            </a:r>
          </a:p>
        </p:txBody>
      </p:sp>
      <p:sp>
        <p:nvSpPr>
          <p:cNvPr id="4" name="Slide Number Placeholder 3"/>
          <p:cNvSpPr>
            <a:spLocks noGrp="1"/>
          </p:cNvSpPr>
          <p:nvPr>
            <p:ph type="sldNum" sz="quarter" idx="10"/>
          </p:nvPr>
        </p:nvSpPr>
        <p:spPr/>
        <p:txBody>
          <a:bodyPr/>
          <a:lstStyle/>
          <a:p>
            <a:fld id="{16238DF6-DF18-46D6-8226-4AE4A693F66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If asked </a:t>
            </a:r>
            <a:r>
              <a:rPr lang="en-US" baseline="0" dirty="0" smtClean="0"/>
              <a:t>– property owners pay about $17 per 100,000 assessed value overall; this is an additional $3.18.  </a:t>
            </a:r>
          </a:p>
          <a:p>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Board aware and engaged</a:t>
            </a:r>
          </a:p>
          <a:p>
            <a:endParaRPr lang="en-US" dirty="0" smtClean="0"/>
          </a:p>
          <a:p>
            <a:r>
              <a:rPr lang="en-US" dirty="0" smtClean="0"/>
              <a:t>Clear story that makes sense and is affordable: understand what the public wants,</a:t>
            </a:r>
            <a:r>
              <a:rPr lang="en-US" baseline="0" dirty="0" smtClean="0"/>
              <a:t> a plan to make that happen, an affordable mechanism to fund it way to fund it</a:t>
            </a:r>
          </a:p>
          <a:p>
            <a:endParaRPr lang="en-US" dirty="0" smtClean="0"/>
          </a:p>
          <a:p>
            <a:r>
              <a:rPr lang="en-US" dirty="0" smtClean="0"/>
              <a:t>Internal coordination: figure</a:t>
            </a:r>
            <a:r>
              <a:rPr lang="en-US" baseline="0" dirty="0" smtClean="0"/>
              <a:t> out the best election timing and work backwards from that and need to make an organizational shift to produce educational materials, financial modeling to scale up and grow apace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38DF6-DF18-46D6-8226-4AE4A693F66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55363-D45E-4BD2-BB56-D9D34A71878B}"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55363-D45E-4BD2-BB56-D9D34A71878B}"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55363-D45E-4BD2-BB56-D9D34A71878B}"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55363-D45E-4BD2-BB56-D9D34A71878B}"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55363-D45E-4BD2-BB56-D9D34A71878B}"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55363-D45E-4BD2-BB56-D9D34A71878B}"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55363-D45E-4BD2-BB56-D9D34A71878B}"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55363-D45E-4BD2-BB56-D9D34A71878B}"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5363-D45E-4BD2-BB56-D9D34A71878B}"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55363-D45E-4BD2-BB56-D9D34A71878B}"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55363-D45E-4BD2-BB56-D9D34A71878B}"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AC306-84DA-4626-AC1D-E223FE0D64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55363-D45E-4BD2-BB56-D9D34A71878B}" type="datetimeFigureOut">
              <a:rPr lang="en-US" smtClean="0"/>
              <a:pPr/>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AC306-84DA-4626-AC1D-E223FE0D6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Users\clau\Desktop\landscap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914400" y="28956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rPr>
              <a:t/>
            </a:r>
            <a:br>
              <a:rPr kumimoji="0" lang="en-US" sz="36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rPr>
            </a:br>
            <a: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rPr>
              <a:t>The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rPr>
              <a:t>Midpeninsula</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rPr>
              <a:t> Regional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rPr>
              <a:t>Open Space District</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rPr>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rPr>
            </a:br>
            <a:r>
              <a:rPr kumimoji="0" lang="en-US" sz="36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rPr>
              <a:t/>
            </a:r>
            <a:br>
              <a:rPr kumimoji="0" lang="en-US" sz="36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rPr>
            </a:br>
            <a:endParaRPr kumimoji="0" lang="en-US" sz="36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Gill Sans MT" pitchFamily="34" charset="0"/>
              <a:ea typeface="+mj-ea"/>
              <a:cs typeface="+mj-cs"/>
            </a:endParaRPr>
          </a:p>
        </p:txBody>
      </p:sp>
      <p:pic>
        <p:nvPicPr>
          <p:cNvPr id="6" name="Picture 5" descr="CutOutBannerBIG2.jpg"/>
          <p:cNvPicPr>
            <a:picLocks noChangeAspect="1"/>
          </p:cNvPicPr>
          <p:nvPr/>
        </p:nvPicPr>
        <p:blipFill>
          <a:blip r:embed="rId3" cstate="print"/>
          <a:stretch>
            <a:fillRect/>
          </a:stretch>
        </p:blipFill>
        <p:spPr>
          <a:xfrm>
            <a:off x="381000" y="33528"/>
            <a:ext cx="8382000" cy="347472"/>
          </a:xfrm>
          <a:prstGeom prst="rect">
            <a:avLst/>
          </a:prstGeom>
        </p:spPr>
      </p:pic>
      <p:sp>
        <p:nvSpPr>
          <p:cNvPr id="7" name="TextBox 6"/>
          <p:cNvSpPr txBox="1"/>
          <p:nvPr/>
        </p:nvSpPr>
        <p:spPr>
          <a:xfrm>
            <a:off x="304800" y="4343400"/>
            <a:ext cx="8596688" cy="2215991"/>
          </a:xfrm>
          <a:prstGeom prst="rect">
            <a:avLst/>
          </a:prstGeom>
          <a:noFill/>
        </p:spPr>
        <p:txBody>
          <a:bodyPr wrap="square" rtlCol="0">
            <a:spAutoFit/>
          </a:bodyPr>
          <a:lstStyle/>
          <a:p>
            <a:pPr algn="ctr"/>
            <a:r>
              <a:rPr lang="en-US" sz="2400" b="1" dirty="0" smtClean="0">
                <a:solidFill>
                  <a:schemeClr val="bg1"/>
                </a:solidFill>
                <a:latin typeface="Gill Sans MT" pitchFamily="34" charset="0"/>
              </a:rPr>
              <a:t>A Presentation to the Napa County Regional Park and Open Space Committee</a:t>
            </a:r>
          </a:p>
          <a:p>
            <a:pPr algn="ctr"/>
            <a:r>
              <a:rPr lang="en-US" sz="2400" b="1" i="1" dirty="0" smtClean="0">
                <a:solidFill>
                  <a:schemeClr val="bg1"/>
                </a:solidFill>
                <a:latin typeface="Gill Sans MT" pitchFamily="34" charset="0"/>
              </a:rPr>
              <a:t>By MROSD General Manager Steve Abbors </a:t>
            </a:r>
            <a:endParaRPr lang="en-US" sz="2400" b="1" dirty="0" smtClean="0">
              <a:solidFill>
                <a:schemeClr val="bg1"/>
              </a:solidFill>
              <a:latin typeface="Gill Sans MT" pitchFamily="34" charset="0"/>
            </a:endParaRPr>
          </a:p>
          <a:p>
            <a:pPr algn="ctr"/>
            <a:endParaRPr lang="en-US" b="1" dirty="0" smtClean="0">
              <a:solidFill>
                <a:schemeClr val="bg1"/>
              </a:solidFill>
              <a:latin typeface="Gill Sans MT" pitchFamily="34" charset="0"/>
            </a:endParaRPr>
          </a:p>
          <a:p>
            <a:pPr algn="ctr"/>
            <a:r>
              <a:rPr lang="en-US" sz="2400" b="1" dirty="0" smtClean="0">
                <a:solidFill>
                  <a:schemeClr val="bg1"/>
                </a:solidFill>
                <a:latin typeface="Gill Sans MT" pitchFamily="34" charset="0"/>
              </a:rPr>
              <a:t>Thursday</a:t>
            </a:r>
          </a:p>
          <a:p>
            <a:pPr algn="ctr"/>
            <a:r>
              <a:rPr lang="en-US" sz="2400" b="1" dirty="0" smtClean="0">
                <a:solidFill>
                  <a:schemeClr val="bg1"/>
                </a:solidFill>
                <a:latin typeface="Gill Sans MT" pitchFamily="34" charset="0"/>
              </a:rPr>
              <a:t>January 8, 2015</a:t>
            </a:r>
            <a:endParaRPr lang="en-US" sz="2400" b="1"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990600" y="609600"/>
            <a:ext cx="6629400" cy="707886"/>
          </a:xfrm>
          <a:prstGeom prst="rect">
            <a:avLst/>
          </a:prstGeom>
          <a:noFill/>
        </p:spPr>
        <p:txBody>
          <a:bodyPr wrap="square" rtlCol="0">
            <a:spAutoFit/>
          </a:bodyPr>
          <a:lstStyle/>
          <a:p>
            <a:pPr lvl="0" algn="ctr">
              <a:spcBef>
                <a:spcPct val="0"/>
              </a:spcBef>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rPr>
              <a:t>Ballot Language</a:t>
            </a:r>
            <a:endParaRPr lang="en-US" sz="4000" b="1" dirty="0">
              <a:solidFill>
                <a:schemeClr val="accent2">
                  <a:lumMod val="50000"/>
                </a:schemeClr>
              </a:solidFill>
              <a:effectLst>
                <a:outerShdw blurRad="38100" dist="38100" dir="2700000" algn="tl">
                  <a:srgbClr val="000000">
                    <a:alpha val="43137"/>
                  </a:srgbClr>
                </a:outerShdw>
              </a:effectLst>
              <a:latin typeface="Gill Sans MT" pitchFamily="34" charset="0"/>
            </a:endParaRPr>
          </a:p>
        </p:txBody>
      </p:sp>
      <p:sp>
        <p:nvSpPr>
          <p:cNvPr id="7" name="Rectangle 6"/>
          <p:cNvSpPr/>
          <p:nvPr/>
        </p:nvSpPr>
        <p:spPr>
          <a:xfrm>
            <a:off x="533400" y="1676400"/>
            <a:ext cx="8153400" cy="4708981"/>
          </a:xfrm>
          <a:prstGeom prst="rect">
            <a:avLst/>
          </a:prstGeom>
        </p:spPr>
        <p:txBody>
          <a:bodyPr wrap="square">
            <a:spAutoFit/>
          </a:bodyPr>
          <a:lstStyle/>
          <a:p>
            <a:pPr>
              <a:buFont typeface="Arial" pitchFamily="34" charset="0"/>
              <a:buChar char="•"/>
            </a:pPr>
            <a:r>
              <a:rPr lang="en-US" dirty="0" smtClean="0">
                <a:solidFill>
                  <a:schemeClr val="accent2">
                    <a:lumMod val="50000"/>
                  </a:schemeClr>
                </a:solidFill>
                <a:latin typeface="Gill Sans MT" pitchFamily="34" charset="0"/>
              </a:rPr>
              <a:t>Scientific telephone polls on core values, District awareness, propensity to vote yes or no, and potential ballot language.   </a:t>
            </a:r>
          </a:p>
          <a:p>
            <a:pPr>
              <a:buFont typeface="Arial" pitchFamily="34" charset="0"/>
              <a:buChar char="•"/>
            </a:pPr>
            <a:endParaRPr lang="en-US" dirty="0" smtClean="0">
              <a:solidFill>
                <a:schemeClr val="accent2">
                  <a:lumMod val="50000"/>
                </a:schemeClr>
              </a:solidFill>
              <a:latin typeface="Gill Sans MT" pitchFamily="34" charset="0"/>
            </a:endParaRPr>
          </a:p>
          <a:p>
            <a:r>
              <a:rPr lang="en-US" sz="2400" i="1" dirty="0" smtClean="0">
                <a:solidFill>
                  <a:schemeClr val="accent2">
                    <a:lumMod val="50000"/>
                  </a:schemeClr>
                </a:solidFill>
                <a:latin typeface="Gill Sans MT" pitchFamily="34" charset="0"/>
              </a:rPr>
              <a:t>“To improve access to hiking and biking opportunities, protect and preserve redwood forests, natural open spaces, the scenic beauty of our region and coastline, critical wildlife habitat, restore creeks to protect water quality, and reduce forest fire risk; shall </a:t>
            </a:r>
            <a:r>
              <a:rPr lang="en-US" sz="2400" i="1" dirty="0" err="1" smtClean="0">
                <a:solidFill>
                  <a:schemeClr val="accent2">
                    <a:lumMod val="50000"/>
                  </a:schemeClr>
                </a:solidFill>
                <a:latin typeface="Gill Sans MT" pitchFamily="34" charset="0"/>
              </a:rPr>
              <a:t>Midpeninsula</a:t>
            </a:r>
            <a:r>
              <a:rPr lang="en-US" sz="2400" i="1" dirty="0" smtClean="0">
                <a:solidFill>
                  <a:schemeClr val="accent2">
                    <a:lumMod val="50000"/>
                  </a:schemeClr>
                </a:solidFill>
                <a:latin typeface="Gill Sans MT" pitchFamily="34" charset="0"/>
              </a:rPr>
              <a:t> Regional Open Space District be authorized to issue up to $300 million in bonds, at a tax rate not to exceed $3.18 per $100,000 of assessed value of property owned, with expenditures verified by an independent citizen oversight committee?”</a:t>
            </a:r>
          </a:p>
          <a:p>
            <a:pPr>
              <a:buFont typeface="Arial" pitchFamily="34" charset="0"/>
              <a:buChar char="•"/>
            </a:pPr>
            <a:endParaRPr lang="en-US" dirty="0" smtClean="0">
              <a:solidFill>
                <a:schemeClr val="accent2">
                  <a:lumMod val="50000"/>
                </a:schemeClr>
              </a:solidFill>
              <a:latin typeface="Gill Sans MT" pitchFamily="34" charset="0"/>
            </a:endParaRPr>
          </a:p>
          <a:p>
            <a:endParaRPr lang="en-US" dirty="0" smtClean="0">
              <a:solidFill>
                <a:schemeClr val="accent2">
                  <a:lumMod val="50000"/>
                </a:schemeClr>
              </a:solidFill>
              <a:latin typeface="Gill Sans MT" pitchFamily="34" charset="0"/>
            </a:endParaRPr>
          </a:p>
          <a:p>
            <a:pPr>
              <a:buFont typeface="Arial" pitchFamily="34" charset="0"/>
              <a:buChar char="•"/>
            </a:pPr>
            <a:endParaRPr lang="en-US" dirty="0" smtClean="0">
              <a:solidFill>
                <a:schemeClr val="accent2">
                  <a:lumMod val="50000"/>
                </a:schemeClr>
              </a:solidFill>
              <a:latin typeface="Gill Sans MT" pitchFamily="34" charset="0"/>
            </a:endParaRPr>
          </a:p>
        </p:txBody>
      </p:sp>
      <p:pic>
        <p:nvPicPr>
          <p:cNvPr id="8" name="Picture 2" descr="C:\Users\akim\AppData\Local\Microsoft\Windows\Temporary Internet Files\Content.IE5\UQUJ81IV\check-mark-2073-small[1].png"/>
          <p:cNvPicPr>
            <a:picLocks noChangeAspect="1" noChangeArrowheads="1"/>
          </p:cNvPicPr>
          <p:nvPr/>
        </p:nvPicPr>
        <p:blipFill>
          <a:blip r:embed="rId4" cstate="print"/>
          <a:srcRect/>
          <a:stretch>
            <a:fillRect/>
          </a:stretch>
        </p:blipFill>
        <p:spPr bwMode="auto">
          <a:xfrm>
            <a:off x="7315200" y="5354900"/>
            <a:ext cx="990600" cy="10236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676400"/>
            <a:ext cx="8153400" cy="3508653"/>
          </a:xfrm>
          <a:prstGeom prst="rect">
            <a:avLst/>
          </a:prstGeom>
        </p:spPr>
        <p:txBody>
          <a:bodyPr wrap="square">
            <a:spAutoFit/>
          </a:bodyPr>
          <a:lstStyle/>
          <a:p>
            <a:pPr>
              <a:buFont typeface="Arial" pitchFamily="34" charset="0"/>
              <a:buChar char="•"/>
            </a:pPr>
            <a:r>
              <a:rPr lang="en-US" sz="2400" dirty="0" smtClean="0">
                <a:solidFill>
                  <a:schemeClr val="bg1"/>
                </a:solidFill>
                <a:latin typeface="Gill Sans MT" pitchFamily="34" charset="0"/>
              </a:rPr>
              <a:t>$300 million general obligation bond</a:t>
            </a:r>
          </a:p>
          <a:p>
            <a:pPr>
              <a:buFont typeface="Arial" pitchFamily="34" charset="0"/>
              <a:buChar char="•"/>
            </a:pPr>
            <a:r>
              <a:rPr lang="en-US" sz="2400" dirty="0" smtClean="0">
                <a:solidFill>
                  <a:schemeClr val="bg1"/>
                </a:solidFill>
                <a:latin typeface="Gill Sans MT" pitchFamily="34" charset="0"/>
              </a:rPr>
              <a:t>Marked for capital projects only – 25 high priority project areas identified through vision plan. </a:t>
            </a:r>
          </a:p>
          <a:p>
            <a:pPr>
              <a:buFont typeface="Arial" pitchFamily="34" charset="0"/>
              <a:buChar char="•"/>
            </a:pPr>
            <a:r>
              <a:rPr lang="en-US" sz="2400" dirty="0" smtClean="0">
                <a:solidFill>
                  <a:schemeClr val="bg1"/>
                </a:solidFill>
                <a:latin typeface="Gill Sans MT" pitchFamily="34" charset="0"/>
              </a:rPr>
              <a:t>$3.18 per $100,000 of assessed value</a:t>
            </a:r>
          </a:p>
          <a:p>
            <a:pPr>
              <a:buFont typeface="Arial" pitchFamily="34" charset="0"/>
              <a:buChar char="•"/>
            </a:pPr>
            <a:r>
              <a:rPr lang="en-US" sz="2400" dirty="0" smtClean="0">
                <a:solidFill>
                  <a:schemeClr val="bg1"/>
                </a:solidFill>
                <a:latin typeface="Gill Sans MT" pitchFamily="34" charset="0"/>
              </a:rPr>
              <a:t>No sunset but likely within 20-30 years</a:t>
            </a:r>
          </a:p>
          <a:p>
            <a:pPr>
              <a:buFont typeface="Arial" pitchFamily="34" charset="0"/>
              <a:buChar char="•"/>
            </a:pPr>
            <a:r>
              <a:rPr lang="en-US" sz="2400" dirty="0" smtClean="0">
                <a:solidFill>
                  <a:schemeClr val="bg1"/>
                </a:solidFill>
                <a:latin typeface="Gill Sans MT" pitchFamily="34" charset="0"/>
              </a:rPr>
              <a:t>Oversight committee to be established</a:t>
            </a:r>
          </a:p>
          <a:p>
            <a:pPr>
              <a:buFont typeface="Arial" pitchFamily="34" charset="0"/>
              <a:buChar char="•"/>
            </a:pPr>
            <a:r>
              <a:rPr lang="en-US" sz="2400" dirty="0" smtClean="0">
                <a:solidFill>
                  <a:schemeClr val="bg1"/>
                </a:solidFill>
                <a:latin typeface="Gill Sans MT" pitchFamily="34" charset="0"/>
              </a:rPr>
              <a:t>Needed 2/3</a:t>
            </a:r>
            <a:r>
              <a:rPr lang="en-US" sz="2400" baseline="30000" dirty="0" smtClean="0">
                <a:solidFill>
                  <a:schemeClr val="bg1"/>
                </a:solidFill>
                <a:latin typeface="Gill Sans MT" pitchFamily="34" charset="0"/>
              </a:rPr>
              <a:t>rd</a:t>
            </a:r>
            <a:r>
              <a:rPr lang="en-US" sz="2400" dirty="0" smtClean="0">
                <a:solidFill>
                  <a:schemeClr val="bg1"/>
                </a:solidFill>
                <a:latin typeface="Gill Sans MT" pitchFamily="34" charset="0"/>
              </a:rPr>
              <a:t> vote to pass; narrowly passed by 67%</a:t>
            </a:r>
          </a:p>
          <a:p>
            <a:pPr>
              <a:buFont typeface="Arial" pitchFamily="34" charset="0"/>
              <a:buChar char="•"/>
            </a:pPr>
            <a:endParaRPr lang="en-US" dirty="0" smtClean="0">
              <a:solidFill>
                <a:schemeClr val="bg1"/>
              </a:solidFill>
              <a:latin typeface="Gill Sans MT" pitchFamily="34" charset="0"/>
            </a:endParaRPr>
          </a:p>
          <a:p>
            <a:endParaRPr lang="en-US" dirty="0" smtClean="0">
              <a:solidFill>
                <a:schemeClr val="bg1"/>
              </a:solidFill>
              <a:latin typeface="Gill Sans MT" pitchFamily="34" charset="0"/>
            </a:endParaRPr>
          </a:p>
          <a:p>
            <a:pPr>
              <a:buFont typeface="Arial" pitchFamily="34" charset="0"/>
              <a:buChar char="•"/>
            </a:pPr>
            <a:endParaRPr lang="en-US" dirty="0" smtClean="0">
              <a:solidFill>
                <a:schemeClr val="bg1"/>
              </a:solidFill>
              <a:latin typeface="Gill Sans MT" pitchFamily="34" charset="0"/>
            </a:endParaRPr>
          </a:p>
        </p:txBody>
      </p:sp>
      <p:sp>
        <p:nvSpPr>
          <p:cNvPr id="8" name="Content Placeholder 7"/>
          <p:cNvSpPr>
            <a:spLocks noGrp="1"/>
          </p:cNvSpPr>
          <p:nvPr>
            <p:ph idx="1"/>
          </p:nvPr>
        </p:nvSpPr>
        <p:spPr/>
        <p:txBody>
          <a:bodyPr/>
          <a:lstStyle/>
          <a:p>
            <a:endParaRPr lang="en-US"/>
          </a:p>
        </p:txBody>
      </p:sp>
      <p:pic>
        <p:nvPicPr>
          <p:cNvPr id="9" name="Content Placeholder 6" descr="_b022484 copy1.jpg"/>
          <p:cNvPicPr>
            <a:picLocks noChangeAspect="1"/>
          </p:cNvPicPr>
          <p:nvPr/>
        </p:nvPicPr>
        <p:blipFill>
          <a:blip r:embed="rId3" cstate="print"/>
          <a:srcRect r="15000" b="10498"/>
          <a:stretch>
            <a:fillRect/>
          </a:stretch>
        </p:blipFill>
        <p:spPr>
          <a:xfrm>
            <a:off x="0" y="381000"/>
            <a:ext cx="9229084" cy="6479057"/>
          </a:xfrm>
          <a:prstGeom prst="rect">
            <a:avLst/>
          </a:prstGeom>
        </p:spPr>
      </p:pic>
      <p:pic>
        <p:nvPicPr>
          <p:cNvPr id="11" name="Picture 10" descr="CutOutBannerBIG2.jpg"/>
          <p:cNvPicPr>
            <a:picLocks noChangeAspect="1"/>
          </p:cNvPicPr>
          <p:nvPr/>
        </p:nvPicPr>
        <p:blipFill>
          <a:blip r:embed="rId4" cstate="print"/>
          <a:stretch>
            <a:fillRect/>
          </a:stretch>
        </p:blipFill>
        <p:spPr>
          <a:xfrm>
            <a:off x="0" y="0"/>
            <a:ext cx="9144000" cy="457200"/>
          </a:xfrm>
          <a:prstGeom prst="rect">
            <a:avLst/>
          </a:prstGeom>
        </p:spPr>
      </p:pic>
      <p:sp>
        <p:nvSpPr>
          <p:cNvPr id="12" name="Rectangle 11"/>
          <p:cNvSpPr/>
          <p:nvPr/>
        </p:nvSpPr>
        <p:spPr>
          <a:xfrm>
            <a:off x="685800" y="1828801"/>
            <a:ext cx="8153400" cy="3277820"/>
          </a:xfrm>
          <a:prstGeom prst="rect">
            <a:avLst/>
          </a:prstGeom>
          <a:solidFill>
            <a:schemeClr val="bg1">
              <a:alpha val="71000"/>
            </a:schemeClr>
          </a:solidFill>
          <a:effectLst/>
        </p:spPr>
        <p:txBody>
          <a:bodyPr wrap="square">
            <a:spAutoFit/>
          </a:bodyPr>
          <a:lstStyle/>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$300 million general obligation bond</a:t>
            </a:r>
          </a:p>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Marked for capital projects only – 25 high priority project areas identified through vision plan. </a:t>
            </a:r>
          </a:p>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$3.18 per $100,000 of assessed value</a:t>
            </a:r>
          </a:p>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No sunset, but authorization to bond for 30 years</a:t>
            </a:r>
          </a:p>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Bond oversight committee to be established</a:t>
            </a:r>
          </a:p>
          <a:p>
            <a:pPr marL="914400" indent="-447675">
              <a:spcAft>
                <a:spcPts val="600"/>
              </a:spcAft>
              <a:buFont typeface="Arial" pitchFamily="34" charset="0"/>
              <a:buChar char="•"/>
            </a:pPr>
            <a:r>
              <a:rPr lang="en-US" sz="2600" dirty="0" smtClean="0">
                <a:solidFill>
                  <a:schemeClr val="accent4">
                    <a:lumMod val="50000"/>
                  </a:schemeClr>
                </a:solidFill>
                <a:latin typeface="Gill Sans MT" pitchFamily="34" charset="0"/>
              </a:rPr>
              <a:t>Needed 2/3</a:t>
            </a:r>
            <a:r>
              <a:rPr lang="en-US" sz="2600" baseline="30000" dirty="0" smtClean="0">
                <a:solidFill>
                  <a:schemeClr val="accent4">
                    <a:lumMod val="50000"/>
                  </a:schemeClr>
                </a:solidFill>
                <a:latin typeface="Gill Sans MT" pitchFamily="34" charset="0"/>
              </a:rPr>
              <a:t>rd</a:t>
            </a:r>
            <a:r>
              <a:rPr lang="en-US" sz="2600" dirty="0" smtClean="0">
                <a:solidFill>
                  <a:schemeClr val="accent4">
                    <a:lumMod val="50000"/>
                  </a:schemeClr>
                </a:solidFill>
                <a:latin typeface="Gill Sans MT" pitchFamily="34" charset="0"/>
              </a:rPr>
              <a:t> vote to pass; narrowly passed by 68%</a:t>
            </a:r>
          </a:p>
        </p:txBody>
      </p:sp>
      <p:sp>
        <p:nvSpPr>
          <p:cNvPr id="15" name="TextBox 14"/>
          <p:cNvSpPr txBox="1"/>
          <p:nvPr/>
        </p:nvSpPr>
        <p:spPr>
          <a:xfrm>
            <a:off x="0" y="533400"/>
            <a:ext cx="9144000" cy="707886"/>
          </a:xfrm>
          <a:prstGeom prst="rect">
            <a:avLst/>
          </a:prstGeom>
          <a:noFill/>
        </p:spPr>
        <p:txBody>
          <a:bodyPr wrap="square" rtlCol="0">
            <a:spAutoFit/>
          </a:bodyPr>
          <a:lstStyle/>
          <a:p>
            <a:pPr lvl="0" algn="ctr">
              <a:spcBef>
                <a:spcPct val="0"/>
              </a:spcBef>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rPr>
              <a:t>Measure AA</a:t>
            </a:r>
            <a:endParaRPr lang="en-US" sz="4000" b="1" dirty="0">
              <a:solidFill>
                <a:schemeClr val="accent2">
                  <a:lumMod val="50000"/>
                </a:schemeClr>
              </a:solidFill>
              <a:effectLst>
                <a:outerShdw blurRad="38100" dist="38100" dir="2700000" algn="tl">
                  <a:srgbClr val="000000">
                    <a:alpha val="43137"/>
                  </a:srgbClr>
                </a:outerShdw>
              </a:effectLst>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990600" y="609600"/>
            <a:ext cx="6629400" cy="707886"/>
          </a:xfrm>
          <a:prstGeom prst="rect">
            <a:avLst/>
          </a:prstGeom>
          <a:noFill/>
        </p:spPr>
        <p:txBody>
          <a:bodyPr wrap="square" rtlCol="0">
            <a:spAutoFit/>
          </a:bodyPr>
          <a:lstStyle/>
          <a:p>
            <a:pPr lvl="0" algn="ctr">
              <a:spcBef>
                <a:spcPct val="0"/>
              </a:spcBef>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rPr>
              <a:t>Keys to Success </a:t>
            </a:r>
            <a:endParaRPr lang="en-US" sz="4000" b="1" dirty="0">
              <a:solidFill>
                <a:schemeClr val="accent2">
                  <a:lumMod val="50000"/>
                </a:schemeClr>
              </a:solidFill>
              <a:effectLst>
                <a:outerShdw blurRad="38100" dist="38100" dir="2700000" algn="tl">
                  <a:srgbClr val="000000">
                    <a:alpha val="43137"/>
                  </a:srgbClr>
                </a:outerShdw>
              </a:effectLst>
              <a:latin typeface="Gill Sans MT" pitchFamily="34" charset="0"/>
            </a:endParaRPr>
          </a:p>
        </p:txBody>
      </p:sp>
      <p:sp>
        <p:nvSpPr>
          <p:cNvPr id="8" name="Rectangle 7"/>
          <p:cNvSpPr/>
          <p:nvPr/>
        </p:nvSpPr>
        <p:spPr>
          <a:xfrm>
            <a:off x="457200" y="1676400"/>
            <a:ext cx="8153400" cy="4832092"/>
          </a:xfrm>
          <a:prstGeom prst="rect">
            <a:avLst/>
          </a:prstGeom>
        </p:spPr>
        <p:txBody>
          <a:bodyPr wrap="square">
            <a:spAutoFit/>
          </a:bodyPr>
          <a:lstStyle/>
          <a:p>
            <a:pPr marL="466725" indent="-466725">
              <a:buFont typeface="Arial" pitchFamily="34" charset="0"/>
              <a:buChar char="•"/>
            </a:pPr>
            <a:r>
              <a:rPr lang="en-US" sz="2800" dirty="0" smtClean="0">
                <a:solidFill>
                  <a:schemeClr val="accent2">
                    <a:lumMod val="50000"/>
                  </a:schemeClr>
                </a:solidFill>
                <a:latin typeface="Gill Sans MT" pitchFamily="34" charset="0"/>
              </a:rPr>
              <a:t>Polling data matters – (ex: Independent Citizen Oversight Committee;  local Redwood forests) </a:t>
            </a:r>
          </a:p>
          <a:p>
            <a:pPr marL="466725" indent="-466725">
              <a:buFont typeface="Arial" pitchFamily="34" charset="0"/>
              <a:buChar char="•"/>
            </a:pPr>
            <a:r>
              <a:rPr lang="en-US" sz="2800" dirty="0" smtClean="0">
                <a:solidFill>
                  <a:schemeClr val="accent2">
                    <a:lumMod val="50000"/>
                  </a:schemeClr>
                </a:solidFill>
                <a:latin typeface="Gill Sans MT" pitchFamily="34" charset="0"/>
              </a:rPr>
              <a:t>Engaged Board</a:t>
            </a:r>
          </a:p>
          <a:p>
            <a:pPr marL="466725" indent="-466725">
              <a:buFont typeface="Arial" pitchFamily="34" charset="0"/>
              <a:buChar char="•"/>
            </a:pPr>
            <a:r>
              <a:rPr lang="en-US" sz="2800" dirty="0" smtClean="0">
                <a:solidFill>
                  <a:schemeClr val="accent2">
                    <a:lumMod val="50000"/>
                  </a:schemeClr>
                </a:solidFill>
                <a:latin typeface="Gill Sans MT" pitchFamily="34" charset="0"/>
              </a:rPr>
              <a:t>Consistent branding and strong outreach</a:t>
            </a:r>
          </a:p>
          <a:p>
            <a:pPr marL="466725" indent="-466725">
              <a:buFont typeface="Arial" pitchFamily="34" charset="0"/>
              <a:buChar char="•"/>
            </a:pPr>
            <a:r>
              <a:rPr lang="en-US" sz="2800" dirty="0" smtClean="0">
                <a:solidFill>
                  <a:schemeClr val="accent2">
                    <a:lumMod val="50000"/>
                  </a:schemeClr>
                </a:solidFill>
                <a:latin typeface="Gill Sans MT" pitchFamily="34" charset="0"/>
              </a:rPr>
              <a:t>A clear story that includes: what the public wants, the district’s solution and an affordable mechanism to make it happen</a:t>
            </a:r>
          </a:p>
          <a:p>
            <a:pPr marL="466725" indent="-466725">
              <a:buFont typeface="Arial" pitchFamily="34" charset="0"/>
              <a:buChar char="•"/>
            </a:pPr>
            <a:r>
              <a:rPr lang="en-US" sz="2800" dirty="0" smtClean="0">
                <a:solidFill>
                  <a:schemeClr val="accent2">
                    <a:lumMod val="50000"/>
                  </a:schemeClr>
                </a:solidFill>
                <a:latin typeface="Gill Sans MT" pitchFamily="34" charset="0"/>
              </a:rPr>
              <a:t>Strong internal coordination: deadlines, financial modeling, public education, planning, timing</a:t>
            </a:r>
          </a:p>
          <a:p>
            <a:pPr marL="466725" indent="-466725">
              <a:buFont typeface="Arial" pitchFamily="34" charset="0"/>
              <a:buChar char="•"/>
            </a:pPr>
            <a:r>
              <a:rPr lang="en-US" sz="2800" dirty="0" smtClean="0">
                <a:solidFill>
                  <a:schemeClr val="accent2">
                    <a:lumMod val="50000"/>
                  </a:schemeClr>
                </a:solidFill>
                <a:latin typeface="Gill Sans MT" pitchFamily="34" charset="0"/>
              </a:rPr>
              <a:t>Strong partnerships to run campaign (POST and </a:t>
            </a:r>
            <a:r>
              <a:rPr lang="en-US" sz="2800" dirty="0" err="1" smtClean="0">
                <a:solidFill>
                  <a:schemeClr val="accent2">
                    <a:lumMod val="50000"/>
                  </a:schemeClr>
                </a:solidFill>
                <a:latin typeface="Gill Sans MT" pitchFamily="34" charset="0"/>
              </a:rPr>
              <a:t>Sempervirens</a:t>
            </a:r>
            <a:r>
              <a:rPr lang="en-US" sz="2800" dirty="0" smtClean="0">
                <a:solidFill>
                  <a:schemeClr val="accent2">
                    <a:lumMod val="50000"/>
                  </a:schemeClr>
                </a:solidFill>
                <a:latin typeface="Gill Sans MT"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 name="Picture 9"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12" name="Title 1"/>
          <p:cNvSpPr txBox="1">
            <a:spLocks/>
          </p:cNvSpPr>
          <p:nvPr/>
        </p:nvSpPr>
        <p:spPr>
          <a:xfrm>
            <a:off x="457200" y="274638"/>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rPr>
              <a:t> </a:t>
            </a:r>
            <a:r>
              <a:rPr kumimoji="0" lang="en-US" sz="4400" b="1" i="0" u="none" strike="noStrike" kern="1200" cap="none" spc="0" normalizeH="0" baseline="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rPr>
              <a:t>Keys to Success (cont.)</a:t>
            </a:r>
            <a:endParaRPr kumimoji="0" lang="en-US" sz="4400" b="1" i="0" u="none" strike="noStrike" kern="1200" cap="none" spc="0" normalizeH="0" baseline="0" noProof="0" dirty="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endParaRPr>
          </a:p>
        </p:txBody>
      </p:sp>
      <p:pic>
        <p:nvPicPr>
          <p:cNvPr id="15" name="Picture 14" descr="CutOutBannerBIG2.jpg"/>
          <p:cNvPicPr>
            <a:picLocks noChangeAspect="1"/>
          </p:cNvPicPr>
          <p:nvPr/>
        </p:nvPicPr>
        <p:blipFill>
          <a:blip r:embed="rId4" cstate="print"/>
          <a:stretch>
            <a:fillRect/>
          </a:stretch>
        </p:blipFill>
        <p:spPr>
          <a:xfrm>
            <a:off x="1066801" y="33528"/>
            <a:ext cx="7619999" cy="347472"/>
          </a:xfrm>
          <a:prstGeom prst="rect">
            <a:avLst/>
          </a:prstGeom>
        </p:spPr>
      </p:pic>
      <p:sp>
        <p:nvSpPr>
          <p:cNvPr id="11" name="TextBox 10"/>
          <p:cNvSpPr txBox="1"/>
          <p:nvPr/>
        </p:nvSpPr>
        <p:spPr>
          <a:xfrm>
            <a:off x="0" y="1700748"/>
            <a:ext cx="9144000" cy="3404652"/>
          </a:xfrm>
          <a:prstGeom prst="rect">
            <a:avLst/>
          </a:prstGeom>
          <a:noFill/>
        </p:spPr>
        <p:txBody>
          <a:bodyPr wrap="square" numCol="2" rtlCol="0">
            <a:spAutoFit/>
          </a:bodyPr>
          <a:lstStyle/>
          <a:p>
            <a:pPr marL="563563" indent="-330200"/>
            <a:r>
              <a:rPr lang="en-US" sz="2400" dirty="0" smtClean="0"/>
              <a:t>Campaign</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Raise money</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Get volunteers (telephone calls and precinct walking)</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Get endorsements </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Mailings, advertising, etc. </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Editorial boards</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Campaign web site</a:t>
            </a:r>
          </a:p>
          <a:p>
            <a:pPr marL="563563" lvl="1" indent="-330200">
              <a:buFont typeface="Arial" pitchFamily="34" charset="0"/>
              <a:buChar char="•"/>
            </a:pPr>
            <a:endParaRPr lang="en-US" sz="2400" dirty="0" smtClean="0"/>
          </a:p>
          <a:p>
            <a:pPr marL="563563" indent="-330200"/>
            <a:r>
              <a:rPr lang="en-US" sz="2400" dirty="0" smtClean="0"/>
              <a:t>District Public Education</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City council informational presentations </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Meetings with local legislators</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Community events</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E-newsletter and social media</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Engage reporters</a:t>
            </a:r>
          </a:p>
          <a:p>
            <a:pPr marL="563563" lvl="1" indent="-330200">
              <a:buFont typeface="Arial" pitchFamily="34" charset="0"/>
              <a:buChar char="•"/>
            </a:pPr>
            <a:r>
              <a:rPr lang="en-US" sz="2400" dirty="0" smtClean="0">
                <a:solidFill>
                  <a:schemeClr val="accent2">
                    <a:lumMod val="50000"/>
                  </a:schemeClr>
                </a:solidFill>
                <a:latin typeface="Gill Sans MT" pitchFamily="34" charset="0"/>
              </a:rPr>
              <a:t>Vision Plan web site</a:t>
            </a:r>
          </a:p>
        </p:txBody>
      </p:sp>
      <p:sp>
        <p:nvSpPr>
          <p:cNvPr id="8" name="Rectangle 7"/>
          <p:cNvSpPr/>
          <p:nvPr/>
        </p:nvSpPr>
        <p:spPr>
          <a:xfrm>
            <a:off x="457200" y="5257800"/>
            <a:ext cx="8077200" cy="954107"/>
          </a:xfrm>
          <a:prstGeom prst="rect">
            <a:avLst/>
          </a:prstGeom>
        </p:spPr>
        <p:txBody>
          <a:bodyPr wrap="square">
            <a:spAutoFit/>
          </a:bodyPr>
          <a:lstStyle/>
          <a:p>
            <a:pPr marL="9525" indent="11113"/>
            <a:r>
              <a:rPr lang="en-US" sz="2800" dirty="0" smtClean="0"/>
              <a:t>Be prepared to retool the organization to fulfill every commitment made to the public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 name="Picture 9"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362200"/>
            <a:ext cx="9144000" cy="1143000"/>
          </a:xfrm>
          <a:prstGeom prst="rect">
            <a:avLst/>
          </a:prstGeom>
          <a:solidFill>
            <a:srgbClr val="CEC597">
              <a:lumMod val="75000"/>
            </a:srgbClr>
          </a:solidFill>
          <a:ln w="25400" cap="flat" cmpd="sng" algn="ctr">
            <a:solidFill>
              <a:srgbClr val="CEC59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BEAF"/>
              </a:solidFill>
              <a:effectLst/>
              <a:uLnTx/>
              <a:uFillTx/>
              <a:latin typeface="Calibri"/>
              <a:ea typeface="+mn-ea"/>
              <a:cs typeface="+mn-cs"/>
            </a:endParaRPr>
          </a:p>
        </p:txBody>
      </p:sp>
      <p:sp>
        <p:nvSpPr>
          <p:cNvPr id="12" name="Title 1"/>
          <p:cNvSpPr txBox="1">
            <a:spLocks/>
          </p:cNvSpPr>
          <p:nvPr/>
        </p:nvSpPr>
        <p:spPr>
          <a:xfrm>
            <a:off x="457200" y="274638"/>
            <a:ext cx="8229600" cy="1782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rPr>
              <a:t> </a:t>
            </a:r>
            <a:r>
              <a:rPr kumimoji="0" lang="en-US" sz="4400" b="1" i="0" u="none" strike="noStrike" kern="1200" cap="none" spc="0" normalizeH="0" baseline="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rPr>
              <a:t>Thank</a:t>
            </a:r>
            <a:r>
              <a:rPr kumimoji="0" lang="en-US" sz="4400" b="1" i="0" u="none" strike="noStrike" kern="1200" cap="none" spc="0" normalizeH="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rPr>
              <a:t> you</a:t>
            </a:r>
            <a:endParaRPr kumimoji="0" lang="en-US" sz="4400" b="1" i="0" u="none" strike="noStrike" kern="1200" cap="none" spc="0" normalizeH="0" baseline="0" noProof="0" dirty="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13" name="TextBox 12"/>
          <p:cNvSpPr txBox="1"/>
          <p:nvPr/>
        </p:nvSpPr>
        <p:spPr>
          <a:xfrm>
            <a:off x="1447800" y="2590800"/>
            <a:ext cx="66294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rPr>
              <a:t>Visit www.openspace.org</a:t>
            </a:r>
            <a:endParaRPr kumimoji="0" lang="en-US" sz="3200" b="1" i="0" u="none" strike="noStrike" kern="0" cap="none" spc="0" normalizeH="0" baseline="0" noProof="0" dirty="0">
              <a:ln>
                <a:noFill/>
              </a:ln>
              <a:solidFill>
                <a:srgbClr val="B0CCB0">
                  <a:lumMod val="50000"/>
                </a:srgbClr>
              </a:solidFill>
              <a:effectLst>
                <a:outerShdw blurRad="38100" dist="38100" dir="2700000" algn="tl">
                  <a:srgbClr val="000000">
                    <a:alpha val="43137"/>
                  </a:srgbClr>
                </a:outerShdw>
              </a:effectLst>
              <a:uLnTx/>
              <a:uFillTx/>
              <a:latin typeface="Gill Sans MT" pitchFamily="34" charset="0"/>
            </a:endParaRPr>
          </a:p>
        </p:txBody>
      </p:sp>
      <p:pic>
        <p:nvPicPr>
          <p:cNvPr id="15" name="Picture 14" descr="CutOutBannerBIG2.jpg"/>
          <p:cNvPicPr>
            <a:picLocks noChangeAspect="1"/>
          </p:cNvPicPr>
          <p:nvPr/>
        </p:nvPicPr>
        <p:blipFill>
          <a:blip r:embed="rId4" cstate="print"/>
          <a:stretch>
            <a:fillRect/>
          </a:stretch>
        </p:blipFill>
        <p:spPr>
          <a:xfrm>
            <a:off x="1066801" y="33528"/>
            <a:ext cx="7619999" cy="3474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GOODGREEN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txBox="1">
            <a:spLocks/>
          </p:cNvSpPr>
          <p:nvPr/>
        </p:nvSpPr>
        <p:spPr>
          <a:xfrm>
            <a:off x="4572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rPr>
              <a:t>Mission</a:t>
            </a:r>
            <a:endParaRPr kumimoji="0" lang="en-US" sz="54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6" name="Rectangle 5"/>
          <p:cNvSpPr/>
          <p:nvPr/>
        </p:nvSpPr>
        <p:spPr>
          <a:xfrm>
            <a:off x="1981200" y="1219200"/>
            <a:ext cx="5105400" cy="3539430"/>
          </a:xfrm>
          <a:prstGeom prst="rect">
            <a:avLst/>
          </a:prstGeom>
        </p:spPr>
        <p:txBody>
          <a:bodyPr wrap="square">
            <a:spAutoFit/>
          </a:bodyPr>
          <a:lstStyle/>
          <a:p>
            <a:pPr algn="ctr"/>
            <a:endParaRPr lang="en-US" sz="2000" dirty="0" smtClean="0">
              <a:solidFill>
                <a:schemeClr val="accent2">
                  <a:lumMod val="50000"/>
                </a:schemeClr>
              </a:solidFill>
            </a:endParaRPr>
          </a:p>
          <a:p>
            <a:pPr algn="ctr"/>
            <a:r>
              <a:rPr lang="en-US" sz="2400" dirty="0" smtClean="0">
                <a:solidFill>
                  <a:schemeClr val="accent2">
                    <a:lumMod val="50000"/>
                  </a:schemeClr>
                </a:solidFill>
              </a:rPr>
              <a:t>To acquire and preserve a regional greenbelt of open space land</a:t>
            </a:r>
          </a:p>
          <a:p>
            <a:pPr algn="ctr"/>
            <a:r>
              <a:rPr lang="en-US" sz="2400" dirty="0" smtClean="0">
                <a:solidFill>
                  <a:schemeClr val="accent2">
                    <a:lumMod val="50000"/>
                  </a:schemeClr>
                </a:solidFill>
              </a:rPr>
              <a:t> in perpetuity, protect and restore the natural environment, and provide opportunities for ecologically </a:t>
            </a:r>
          </a:p>
          <a:p>
            <a:pPr algn="ctr"/>
            <a:r>
              <a:rPr lang="en-US" sz="2400" dirty="0" smtClean="0">
                <a:solidFill>
                  <a:schemeClr val="accent2">
                    <a:lumMod val="50000"/>
                  </a:schemeClr>
                </a:solidFill>
              </a:rPr>
              <a:t>sensitive public enjoyment </a:t>
            </a:r>
          </a:p>
          <a:p>
            <a:pPr algn="ctr"/>
            <a:r>
              <a:rPr lang="en-US" sz="2400" dirty="0" smtClean="0">
                <a:solidFill>
                  <a:schemeClr val="accent2">
                    <a:lumMod val="50000"/>
                  </a:schemeClr>
                </a:solidFill>
              </a:rPr>
              <a:t>and education</a:t>
            </a:r>
            <a:r>
              <a:rPr lang="en-US" sz="2000" dirty="0" smtClean="0">
                <a:solidFill>
                  <a:schemeClr val="accent2">
                    <a:lumMod val="50000"/>
                  </a:schemeClr>
                </a:solidFill>
              </a:rPr>
              <a:t>.</a:t>
            </a:r>
            <a:endParaRPr lang="en-US" sz="2000" dirty="0" smtClean="0">
              <a:solidFill>
                <a:schemeClr val="accent2">
                  <a:lumMod val="50000"/>
                </a:schemeClr>
              </a:solidFill>
              <a:latin typeface="Gill Sans MT" pitchFamily="34" charset="0"/>
            </a:endParaRPr>
          </a:p>
          <a:p>
            <a:pPr>
              <a:buFont typeface="Arial" pitchFamily="34" charset="0"/>
              <a:buChar char="•"/>
            </a:pPr>
            <a:endParaRPr lang="en-US" dirty="0" smtClean="0">
              <a:solidFill>
                <a:schemeClr val="accent2">
                  <a:lumMod val="50000"/>
                </a:schemeClr>
              </a:solidFill>
              <a:latin typeface="Gill Sans MT" pitchFamily="34" charset="0"/>
            </a:endParaRPr>
          </a:p>
          <a:p>
            <a:endParaRPr lang="en-US" dirty="0" smtClean="0">
              <a:solidFill>
                <a:schemeClr val="accent2">
                  <a:lumMod val="50000"/>
                </a:schemeClr>
              </a:solidFill>
              <a:latin typeface="Gill Sans MT" pitchFamily="34" charset="0"/>
            </a:endParaRPr>
          </a:p>
        </p:txBody>
      </p:sp>
      <p:pic>
        <p:nvPicPr>
          <p:cNvPr id="8" name="Picture 7" descr="226a2197.jpg"/>
          <p:cNvPicPr>
            <a:picLocks noChangeAspect="1"/>
          </p:cNvPicPr>
          <p:nvPr/>
        </p:nvPicPr>
        <p:blipFill>
          <a:blip r:embed="rId3" cstate="print"/>
          <a:stretch>
            <a:fillRect/>
          </a:stretch>
        </p:blipFill>
        <p:spPr>
          <a:xfrm>
            <a:off x="914400" y="4419600"/>
            <a:ext cx="2971800" cy="1981200"/>
          </a:xfrm>
          <a:prstGeom prst="rect">
            <a:avLst/>
          </a:prstGeom>
          <a:ln>
            <a:noFill/>
          </a:ln>
          <a:effectLst>
            <a:outerShdw blurRad="292100" dist="139700" dir="2700000" algn="tl" rotWithShape="0">
              <a:srgbClr val="333333">
                <a:alpha val="65000"/>
              </a:srgbClr>
            </a:outerShdw>
          </a:effectLst>
        </p:spPr>
      </p:pic>
      <p:pic>
        <p:nvPicPr>
          <p:cNvPr id="9" name="Picture 8" descr="226a2149.jpg"/>
          <p:cNvPicPr>
            <a:picLocks noChangeAspect="1"/>
          </p:cNvPicPr>
          <p:nvPr/>
        </p:nvPicPr>
        <p:blipFill>
          <a:blip r:embed="rId4" cstate="print"/>
          <a:stretch>
            <a:fillRect/>
          </a:stretch>
        </p:blipFill>
        <p:spPr>
          <a:xfrm>
            <a:off x="152400" y="1409681"/>
            <a:ext cx="1905000" cy="2381021"/>
          </a:xfrm>
          <a:prstGeom prst="rect">
            <a:avLst/>
          </a:prstGeom>
          <a:ln>
            <a:noFill/>
          </a:ln>
          <a:effectLst>
            <a:outerShdw blurRad="292100" dist="139700" dir="2700000" algn="tl" rotWithShape="0">
              <a:srgbClr val="333333">
                <a:alpha val="65000"/>
              </a:srgbClr>
            </a:outerShdw>
          </a:effectLst>
        </p:spPr>
      </p:pic>
      <p:pic>
        <p:nvPicPr>
          <p:cNvPr id="11" name="Picture 10" descr="226a2282.jpg"/>
          <p:cNvPicPr>
            <a:picLocks noChangeAspect="1"/>
          </p:cNvPicPr>
          <p:nvPr/>
        </p:nvPicPr>
        <p:blipFill>
          <a:blip r:embed="rId5" cstate="print"/>
          <a:stretch>
            <a:fillRect/>
          </a:stretch>
        </p:blipFill>
        <p:spPr>
          <a:xfrm>
            <a:off x="7086600" y="1295400"/>
            <a:ext cx="1752600" cy="2628900"/>
          </a:xfrm>
          <a:prstGeom prst="rect">
            <a:avLst/>
          </a:prstGeom>
          <a:ln>
            <a:noFill/>
          </a:ln>
          <a:effectLst>
            <a:outerShdw blurRad="292100" dist="139700" dir="2700000" algn="tl" rotWithShape="0">
              <a:srgbClr val="333333">
                <a:alpha val="65000"/>
              </a:srgbClr>
            </a:outerShdw>
          </a:effectLst>
        </p:spPr>
      </p:pic>
      <p:pic>
        <p:nvPicPr>
          <p:cNvPr id="12" name="Picture 11" descr="226a2389.jpg"/>
          <p:cNvPicPr>
            <a:picLocks noChangeAspect="1"/>
          </p:cNvPicPr>
          <p:nvPr/>
        </p:nvPicPr>
        <p:blipFill>
          <a:blip r:embed="rId6" cstate="print"/>
          <a:stretch>
            <a:fillRect/>
          </a:stretch>
        </p:blipFill>
        <p:spPr>
          <a:xfrm>
            <a:off x="5181600" y="4343400"/>
            <a:ext cx="3048000" cy="2032000"/>
          </a:xfrm>
          <a:prstGeom prst="rect">
            <a:avLst/>
          </a:prstGeom>
          <a:ln>
            <a:noFill/>
          </a:ln>
          <a:effectLst>
            <a:outerShdw blurRad="292100" dist="139700" dir="2700000" algn="tl" rotWithShape="0">
              <a:srgbClr val="333333">
                <a:alpha val="65000"/>
              </a:srgbClr>
            </a:outerShdw>
          </a:effectLst>
        </p:spPr>
      </p:pic>
      <p:pic>
        <p:nvPicPr>
          <p:cNvPr id="14" name="Picture 13" descr="CutOutBannerBIG2.jpg"/>
          <p:cNvPicPr>
            <a:picLocks noChangeAspect="1"/>
          </p:cNvPicPr>
          <p:nvPr/>
        </p:nvPicPr>
        <p:blipFill>
          <a:blip r:embed="rId7" cstate="print"/>
          <a:stretch>
            <a:fillRect/>
          </a:stretch>
        </p:blipFill>
        <p:spPr>
          <a:xfrm>
            <a:off x="1066801" y="33528"/>
            <a:ext cx="7619999" cy="3474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GOODGREEN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txBox="1">
            <a:spLocks/>
          </p:cNvSpPr>
          <p:nvPr/>
        </p:nvSpPr>
        <p:spPr>
          <a:xfrm>
            <a:off x="762000" y="304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rPr>
              <a:t>About the Open Space District</a:t>
            </a:r>
            <a:endParaRPr kumimoji="0" lang="en-US" sz="4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6" name="Rectangle 5"/>
          <p:cNvSpPr/>
          <p:nvPr/>
        </p:nvSpPr>
        <p:spPr>
          <a:xfrm>
            <a:off x="304800" y="1295400"/>
            <a:ext cx="6629400" cy="5262979"/>
          </a:xfrm>
          <a:prstGeom prst="rect">
            <a:avLst/>
          </a:prstGeom>
        </p:spPr>
        <p:txBody>
          <a:bodyPr wrap="square">
            <a:spAutoFit/>
          </a:bodyPr>
          <a:lstStyle/>
          <a:p>
            <a:pPr indent="225425">
              <a:buFont typeface="Arial" pitchFamily="34" charset="0"/>
              <a:buChar char="•"/>
            </a:pPr>
            <a:r>
              <a:rPr lang="en-US" sz="2400" dirty="0" smtClean="0">
                <a:solidFill>
                  <a:schemeClr val="accent2">
                    <a:lumMod val="50000"/>
                  </a:schemeClr>
                </a:solidFill>
              </a:rPr>
              <a:t>Created in 1972 by a grassroots voter initiative</a:t>
            </a:r>
          </a:p>
          <a:p>
            <a:pPr indent="225425"/>
            <a:endParaRPr lang="en-US" sz="2400" dirty="0" smtClean="0">
              <a:solidFill>
                <a:schemeClr val="accent2">
                  <a:lumMod val="50000"/>
                </a:schemeClr>
              </a:solidFill>
            </a:endParaRPr>
          </a:p>
          <a:p>
            <a:pPr indent="225425">
              <a:buFont typeface="Arial" pitchFamily="34" charset="0"/>
              <a:buChar char="•"/>
            </a:pPr>
            <a:r>
              <a:rPr lang="en-US" sz="2400" dirty="0" smtClean="0">
                <a:solidFill>
                  <a:schemeClr val="accent2">
                    <a:lumMod val="50000"/>
                  </a:schemeClr>
                </a:solidFill>
              </a:rPr>
              <a:t>26 preserves, 62,000 acres, 225+ miles of trails in  </a:t>
            </a:r>
          </a:p>
          <a:p>
            <a:pPr indent="225425"/>
            <a:r>
              <a:rPr lang="en-US" sz="2400" dirty="0" smtClean="0">
                <a:solidFill>
                  <a:schemeClr val="accent2">
                    <a:lumMod val="50000"/>
                  </a:schemeClr>
                </a:solidFill>
              </a:rPr>
              <a:t> Santa Clara, San Mateo and Santa Cruz counties</a:t>
            </a:r>
          </a:p>
          <a:p>
            <a:pPr indent="225425"/>
            <a:endParaRPr lang="en-US" sz="2400" dirty="0" smtClean="0">
              <a:solidFill>
                <a:schemeClr val="accent2">
                  <a:lumMod val="50000"/>
                </a:schemeClr>
              </a:solidFill>
            </a:endParaRPr>
          </a:p>
          <a:p>
            <a:pPr indent="225425">
              <a:buFont typeface="Arial" pitchFamily="34" charset="0"/>
              <a:buChar char="•"/>
            </a:pPr>
            <a:r>
              <a:rPr lang="en-US" sz="2400" dirty="0" smtClean="0">
                <a:solidFill>
                  <a:schemeClr val="accent2">
                    <a:lumMod val="50000"/>
                  </a:schemeClr>
                </a:solidFill>
              </a:rPr>
              <a:t>Seven-member elected board of directors </a:t>
            </a:r>
          </a:p>
          <a:p>
            <a:pPr indent="225425">
              <a:buFont typeface="Arial" pitchFamily="34" charset="0"/>
              <a:buChar char="•"/>
            </a:pPr>
            <a:endParaRPr lang="en-US" sz="2400" dirty="0" smtClean="0">
              <a:solidFill>
                <a:schemeClr val="accent2">
                  <a:lumMod val="50000"/>
                </a:schemeClr>
              </a:solidFill>
            </a:endParaRPr>
          </a:p>
          <a:p>
            <a:pPr indent="225425">
              <a:buFont typeface="Arial" pitchFamily="34" charset="0"/>
              <a:buChar char="•"/>
            </a:pPr>
            <a:r>
              <a:rPr lang="en-US" sz="2400" dirty="0" smtClean="0">
                <a:solidFill>
                  <a:schemeClr val="accent2">
                    <a:lumMod val="50000"/>
                  </a:schemeClr>
                </a:solidFill>
              </a:rPr>
              <a:t>125 Employees</a:t>
            </a:r>
          </a:p>
          <a:p>
            <a:pPr indent="225425"/>
            <a:endParaRPr lang="en-US" sz="2400" dirty="0" smtClean="0">
              <a:solidFill>
                <a:schemeClr val="accent2">
                  <a:lumMod val="50000"/>
                </a:schemeClr>
              </a:solidFill>
            </a:endParaRPr>
          </a:p>
          <a:p>
            <a:pPr indent="225425">
              <a:buFont typeface="Arial" pitchFamily="34" charset="0"/>
              <a:buChar char="•"/>
            </a:pPr>
            <a:r>
              <a:rPr lang="en-US" sz="2400" dirty="0" smtClean="0">
                <a:solidFill>
                  <a:schemeClr val="accent2">
                    <a:lumMod val="50000"/>
                  </a:schemeClr>
                </a:solidFill>
              </a:rPr>
              <a:t>500 volunteers - 18,000+ hours of service</a:t>
            </a:r>
          </a:p>
          <a:p>
            <a:pPr indent="225425">
              <a:buFont typeface="Arial" pitchFamily="34" charset="0"/>
              <a:buChar char="•"/>
            </a:pPr>
            <a:endParaRPr lang="en-US" sz="2400" dirty="0" smtClean="0">
              <a:solidFill>
                <a:schemeClr val="accent2">
                  <a:lumMod val="50000"/>
                </a:schemeClr>
              </a:solidFill>
            </a:endParaRPr>
          </a:p>
          <a:p>
            <a:pPr indent="225425">
              <a:buFont typeface="Arial" pitchFamily="34" charset="0"/>
              <a:buChar char="•"/>
            </a:pPr>
            <a:r>
              <a:rPr lang="en-US" sz="2400" dirty="0" smtClean="0">
                <a:solidFill>
                  <a:schemeClr val="accent2">
                    <a:lumMod val="50000"/>
                  </a:schemeClr>
                </a:solidFill>
              </a:rPr>
              <a:t>Over 300 public interpretive activities per year</a:t>
            </a:r>
          </a:p>
          <a:p>
            <a:pPr indent="225425"/>
            <a:r>
              <a:rPr lang="en-US" sz="2400" dirty="0" smtClean="0">
                <a:solidFill>
                  <a:schemeClr val="accent2">
                    <a:lumMod val="50000"/>
                  </a:schemeClr>
                </a:solidFill>
              </a:rPr>
              <a:t>through volunteer docents</a:t>
            </a:r>
          </a:p>
          <a:p>
            <a:pPr>
              <a:buFont typeface="Arial" pitchFamily="34" charset="0"/>
              <a:buChar char="•"/>
            </a:pPr>
            <a:endParaRPr lang="en-US" sz="2400" dirty="0" smtClean="0">
              <a:solidFill>
                <a:schemeClr val="accent2">
                  <a:lumMod val="50000"/>
                </a:schemeClr>
              </a:solidFill>
            </a:endParaRPr>
          </a:p>
        </p:txBody>
      </p:sp>
      <p:pic>
        <p:nvPicPr>
          <p:cNvPr id="7" name="Picture 4" descr="atv1"/>
          <p:cNvPicPr>
            <a:picLocks noChangeAspect="1" noChangeArrowheads="1"/>
          </p:cNvPicPr>
          <p:nvPr/>
        </p:nvPicPr>
        <p:blipFill>
          <a:blip r:embed="rId3" cstate="print"/>
          <a:srcRect/>
          <a:stretch>
            <a:fillRect/>
          </a:stretch>
        </p:blipFill>
        <p:spPr bwMode="auto">
          <a:xfrm rot="700618">
            <a:off x="6705600" y="4724400"/>
            <a:ext cx="1813365" cy="1413440"/>
          </a:xfrm>
          <a:prstGeom prst="rect">
            <a:avLst/>
          </a:prstGeom>
          <a:ln>
            <a:noFill/>
          </a:ln>
          <a:effectLst>
            <a:outerShdw blurRad="292100" dist="139700" dir="2700000" algn="tl" rotWithShape="0">
              <a:srgbClr val="333333">
                <a:alpha val="65000"/>
              </a:srgbClr>
            </a:outerShdw>
          </a:effectLst>
        </p:spPr>
      </p:pic>
      <p:pic>
        <p:nvPicPr>
          <p:cNvPr id="8" name="Picture 7" descr="IMG_1069_rev.jpg"/>
          <p:cNvPicPr>
            <a:picLocks noChangeAspect="1"/>
          </p:cNvPicPr>
          <p:nvPr/>
        </p:nvPicPr>
        <p:blipFill>
          <a:blip r:embed="rId4" cstate="print"/>
          <a:stretch>
            <a:fillRect/>
          </a:stretch>
        </p:blipFill>
        <p:spPr>
          <a:xfrm rot="752952">
            <a:off x="7148008" y="1395771"/>
            <a:ext cx="1739085" cy="1217987"/>
          </a:xfrm>
          <a:prstGeom prst="rect">
            <a:avLst/>
          </a:prstGeom>
          <a:ln>
            <a:noFill/>
          </a:ln>
          <a:effectLst>
            <a:outerShdw blurRad="292100" dist="139700" dir="2700000" algn="tl" rotWithShape="0">
              <a:srgbClr val="333333">
                <a:alpha val="65000"/>
              </a:srgbClr>
            </a:outerShdw>
          </a:effectLst>
        </p:spPr>
      </p:pic>
      <p:pic>
        <p:nvPicPr>
          <p:cNvPr id="9" name="Picture 8" descr="FullBoard 2013.jpg"/>
          <p:cNvPicPr>
            <a:picLocks noChangeAspect="1"/>
          </p:cNvPicPr>
          <p:nvPr/>
        </p:nvPicPr>
        <p:blipFill>
          <a:blip r:embed="rId5" cstate="print"/>
          <a:stretch>
            <a:fillRect/>
          </a:stretch>
        </p:blipFill>
        <p:spPr>
          <a:xfrm rot="20619346">
            <a:off x="6537971" y="2989375"/>
            <a:ext cx="1929383" cy="1251955"/>
          </a:xfrm>
          <a:prstGeom prst="rect">
            <a:avLst/>
          </a:prstGeom>
          <a:ln>
            <a:noFill/>
          </a:ln>
          <a:effectLst>
            <a:outerShdw blurRad="292100" dist="139700" dir="2700000" algn="tl" rotWithShape="0">
              <a:srgbClr val="333333">
                <a:alpha val="65000"/>
              </a:srgbClr>
            </a:outerShdw>
          </a:effectLst>
        </p:spPr>
      </p:pic>
      <p:pic>
        <p:nvPicPr>
          <p:cNvPr id="10" name="Picture 9" descr="CutOutBannerBIG2.jpg"/>
          <p:cNvPicPr>
            <a:picLocks noChangeAspect="1"/>
          </p:cNvPicPr>
          <p:nvPr/>
        </p:nvPicPr>
        <p:blipFill>
          <a:blip r:embed="rId6" cstate="print"/>
          <a:stretch>
            <a:fillRect/>
          </a:stretch>
        </p:blipFill>
        <p:spPr>
          <a:xfrm>
            <a:off x="1066801" y="33528"/>
            <a:ext cx="7619999" cy="3474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229600" cy="1143000"/>
          </a:xfrm>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7" name="Content Placeholder 10"/>
          <p:cNvSpPr txBox="1">
            <a:spLocks/>
          </p:cNvSpPr>
          <p:nvPr/>
        </p:nvSpPr>
        <p:spPr>
          <a:xfrm>
            <a:off x="685800" y="1676400"/>
            <a:ext cx="80772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2014-15 Budget $43.9 million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1143000" y="693003"/>
            <a:ext cx="7391400" cy="830997"/>
          </a:xfrm>
          <a:prstGeom prst="rect">
            <a:avLst/>
          </a:prstGeom>
          <a:noFill/>
        </p:spPr>
        <p:txBody>
          <a:bodyPr wrap="square" rtlCol="0">
            <a:spAutoFit/>
          </a:bodyPr>
          <a:lstStyle/>
          <a:p>
            <a:pPr algn="ctr"/>
            <a:r>
              <a:rPr lang="en-US" sz="4800" b="1" dirty="0" smtClean="0">
                <a:solidFill>
                  <a:schemeClr val="accent3">
                    <a:lumMod val="50000"/>
                  </a:schemeClr>
                </a:solidFill>
                <a:effectLst>
                  <a:outerShdw blurRad="38100" dist="38100" dir="2700000" algn="tl">
                    <a:srgbClr val="000000">
                      <a:alpha val="43137"/>
                    </a:srgbClr>
                  </a:outerShdw>
                </a:effectLst>
                <a:latin typeface="Gill Sans MT" pitchFamily="34" charset="0"/>
              </a:rPr>
              <a:t>2014-2015 Budget</a:t>
            </a:r>
            <a:endParaRPr lang="en-US" sz="4800" b="1" dirty="0">
              <a:solidFill>
                <a:schemeClr val="accent3">
                  <a:lumMod val="50000"/>
                </a:schemeClr>
              </a:solidFill>
              <a:effectLst>
                <a:outerShdw blurRad="38100" dist="38100" dir="2700000" algn="tl">
                  <a:srgbClr val="000000">
                    <a:alpha val="43137"/>
                  </a:srgbClr>
                </a:outerShdw>
              </a:effectLst>
              <a:latin typeface="Gill Sans MT" pitchFamily="34" charset="0"/>
            </a:endParaRPr>
          </a:p>
        </p:txBody>
      </p:sp>
      <p:sp>
        <p:nvSpPr>
          <p:cNvPr id="9" name="Content Placeholder 10"/>
          <p:cNvSpPr txBox="1">
            <a:spLocks/>
          </p:cNvSpPr>
          <p:nvPr/>
        </p:nvSpPr>
        <p:spPr>
          <a:xfrm>
            <a:off x="914400" y="2590800"/>
            <a:ext cx="82296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2014-15 Expenditures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Policy – Formulaic</a:t>
            </a:r>
            <a:r>
              <a:rPr kumimoji="0" lang="en-US" sz="2600" b="0" i="0" u="none" strike="noStrike" kern="1200" cap="none" spc="0" normalizeH="0" noProof="0" dirty="0" smtClean="0">
                <a:ln>
                  <a:noFill/>
                </a:ln>
                <a:solidFill>
                  <a:schemeClr val="tx1"/>
                </a:solidFill>
                <a:effectLst/>
                <a:uLnTx/>
                <a:uFillTx/>
                <a:latin typeface="+mn-lt"/>
                <a:ea typeface="+mn-ea"/>
                <a:cs typeface="+mn-cs"/>
              </a:rPr>
              <a:t> budget with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operating</a:t>
            </a:r>
            <a:r>
              <a:rPr kumimoji="0" lang="en-US" sz="2600" b="0" i="0" u="none" strike="noStrike" kern="1200" cap="none" spc="0" normalizeH="0" noProof="0" dirty="0" smtClean="0">
                <a:ln>
                  <a:noFill/>
                </a:ln>
                <a:solidFill>
                  <a:schemeClr val="tx1"/>
                </a:solidFill>
                <a:effectLst/>
                <a:uLnTx/>
                <a:uFillTx/>
                <a:latin typeface="+mn-lt"/>
                <a:ea typeface="+mn-ea"/>
                <a:cs typeface="+mn-cs"/>
              </a:rPr>
              <a:t> and capital expenditures not to exceed 65%</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baseline="0" dirty="0" smtClean="0"/>
              <a:t>Debt service currently at 20%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10"/>
          <p:cNvSpPr txBox="1">
            <a:spLocks/>
          </p:cNvSpPr>
          <p:nvPr/>
        </p:nvSpPr>
        <p:spPr>
          <a:xfrm>
            <a:off x="609600" y="5562600"/>
            <a:ext cx="8229600" cy="1981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5" name="Title 4"/>
          <p:cNvSpPr txBox="1">
            <a:spLocks/>
          </p:cNvSpPr>
          <p:nvPr/>
        </p:nvSpPr>
        <p:spPr>
          <a:xfrm>
            <a:off x="762000" y="304800"/>
            <a:ext cx="8229600" cy="11430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rPr>
              <a:t>Percentage of Revenue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ea typeface="+mj-ea"/>
                <a:cs typeface="+mj-cs"/>
              </a:rPr>
              <a:t>5 Year Average (without Land Donation)</a:t>
            </a:r>
            <a:r>
              <a:rPr kumimoji="0" lang="en-US" sz="4000" b="1" i="0" u="none" strike="noStrike" kern="1200" cap="none"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rPr>
              <a:t> </a:t>
            </a:r>
            <a:endParaRPr kumimoji="0" lang="en-US" sz="40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Gill Sans MT" pitchFamily="34" charset="0"/>
              <a:ea typeface="+mj-ea"/>
              <a:cs typeface="+mj-cs"/>
            </a:endParaRPr>
          </a:p>
        </p:txBody>
      </p:sp>
      <p:pic>
        <p:nvPicPr>
          <p:cNvPr id="10" name="Picture 9" descr="CutOutBannerBIG2.jpg"/>
          <p:cNvPicPr>
            <a:picLocks noChangeAspect="1"/>
          </p:cNvPicPr>
          <p:nvPr/>
        </p:nvPicPr>
        <p:blipFill>
          <a:blip r:embed="rId4" cstate="print"/>
          <a:stretch>
            <a:fillRect/>
          </a:stretch>
        </p:blipFill>
        <p:spPr>
          <a:xfrm>
            <a:off x="1066801" y="33528"/>
            <a:ext cx="7619999" cy="347472"/>
          </a:xfrm>
          <a:prstGeom prst="rect">
            <a:avLst/>
          </a:prstGeom>
        </p:spPr>
      </p:pic>
      <p:sp>
        <p:nvSpPr>
          <p:cNvPr id="11" name="Rectangle 10"/>
          <p:cNvSpPr/>
          <p:nvPr/>
        </p:nvSpPr>
        <p:spPr>
          <a:xfrm>
            <a:off x="304800" y="3962400"/>
            <a:ext cx="2133600" cy="2462213"/>
          </a:xfrm>
          <a:prstGeom prst="rect">
            <a:avLst/>
          </a:prstGeom>
        </p:spPr>
        <p:txBody>
          <a:bodyPr wrap="square">
            <a:spAutoFit/>
          </a:bodyPr>
          <a:lstStyle/>
          <a:p>
            <a:r>
              <a:rPr lang="en-US" sz="1400" dirty="0" smtClean="0">
                <a:solidFill>
                  <a:schemeClr val="accent2">
                    <a:lumMod val="50000"/>
                  </a:schemeClr>
                </a:solidFill>
              </a:rPr>
              <a:t>Property Management = on property housing rental, agreement with Santa Clara County Parks, grazing leases.  </a:t>
            </a:r>
          </a:p>
          <a:p>
            <a:endParaRPr lang="en-US" sz="1400" dirty="0" smtClean="0">
              <a:solidFill>
                <a:schemeClr val="accent2">
                  <a:lumMod val="50000"/>
                </a:schemeClr>
              </a:solidFill>
            </a:endParaRPr>
          </a:p>
          <a:p>
            <a:r>
              <a:rPr lang="en-US" sz="1400" dirty="0" smtClean="0">
                <a:solidFill>
                  <a:schemeClr val="accent2">
                    <a:lumMod val="50000"/>
                  </a:schemeClr>
                </a:solidFill>
              </a:rPr>
              <a:t>Other = Investment income; </a:t>
            </a:r>
            <a:r>
              <a:rPr lang="en-US" sz="1400" dirty="0" smtClean="0"/>
              <a:t>cash donations, book sales, user fees, insurance reimbursements, etc. </a:t>
            </a:r>
            <a:endParaRPr lang="en-US" sz="1400" dirty="0" smtClean="0">
              <a:solidFill>
                <a:schemeClr val="accent2">
                  <a:lumMod val="50000"/>
                </a:schemeClr>
              </a:solidFill>
            </a:endParaRPr>
          </a:p>
        </p:txBody>
      </p:sp>
      <p:sp>
        <p:nvSpPr>
          <p:cNvPr id="12" name="Rectangle 11"/>
          <p:cNvSpPr/>
          <p:nvPr/>
        </p:nvSpPr>
        <p:spPr>
          <a:xfrm>
            <a:off x="2819400" y="5334000"/>
            <a:ext cx="6096000" cy="1323439"/>
          </a:xfrm>
          <a:prstGeom prst="rect">
            <a:avLst/>
          </a:prstGeom>
        </p:spPr>
        <p:txBody>
          <a:bodyPr wrap="square">
            <a:spAutoFit/>
          </a:bodyPr>
          <a:lstStyle/>
          <a:p>
            <a:pPr indent="225425" algn="ctr"/>
            <a:r>
              <a:rPr lang="en-US" sz="2800" dirty="0" smtClean="0">
                <a:solidFill>
                  <a:schemeClr val="accent2">
                    <a:lumMod val="50000"/>
                  </a:schemeClr>
                </a:solidFill>
              </a:rPr>
              <a:t>Land donations fluctuates widely from 0% to 30% over past 5 years. </a:t>
            </a:r>
          </a:p>
          <a:p>
            <a:pPr>
              <a:buFont typeface="Arial" pitchFamily="34" charset="0"/>
              <a:buChar char="•"/>
            </a:pPr>
            <a:endParaRPr lang="en-US" sz="2400" dirty="0" smtClean="0">
              <a:solidFill>
                <a:schemeClr val="accent2">
                  <a:lumMod val="50000"/>
                </a:schemeClr>
              </a:solidFill>
            </a:endParaRPr>
          </a:p>
        </p:txBody>
      </p:sp>
      <p:graphicFrame>
        <p:nvGraphicFramePr>
          <p:cNvPr id="13" name="Chart 12"/>
          <p:cNvGraphicFramePr/>
          <p:nvPr/>
        </p:nvGraphicFramePr>
        <p:xfrm>
          <a:off x="1143000" y="1295400"/>
          <a:ext cx="7848600"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1295400" y="1600200"/>
          <a:ext cx="7467600" cy="3962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229600" cy="1143000"/>
          </a:xfrm>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GOODGREENBACKGROUND.jpg"/>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066800" y="457200"/>
            <a:ext cx="7543800" cy="1077218"/>
          </a:xfrm>
          <a:prstGeom prst="rect">
            <a:avLst/>
          </a:prstGeom>
          <a:noFill/>
        </p:spPr>
        <p:txBody>
          <a:bodyPr wrap="square" rtlCol="0">
            <a:spAutoFit/>
          </a:bodyPr>
          <a:lstStyle/>
          <a:p>
            <a:pPr algn="ctr"/>
            <a:r>
              <a:rPr lang="en-US" sz="3200" b="1" dirty="0" smtClean="0">
                <a:solidFill>
                  <a:schemeClr val="accent3">
                    <a:lumMod val="50000"/>
                  </a:schemeClr>
                </a:solidFill>
                <a:effectLst>
                  <a:outerShdw blurRad="38100" dist="38100" dir="2700000" algn="tl">
                    <a:srgbClr val="000000">
                      <a:alpha val="43137"/>
                    </a:srgbClr>
                  </a:outerShdw>
                </a:effectLst>
                <a:latin typeface="Gill Sans MT" pitchFamily="34" charset="0"/>
              </a:rPr>
              <a:t>The Need for an </a:t>
            </a:r>
          </a:p>
          <a:p>
            <a:pPr algn="ctr"/>
            <a:r>
              <a:rPr lang="en-US" sz="3200" b="1" dirty="0" smtClean="0">
                <a:solidFill>
                  <a:schemeClr val="accent3">
                    <a:lumMod val="50000"/>
                  </a:schemeClr>
                </a:solidFill>
                <a:effectLst>
                  <a:outerShdw blurRad="38100" dist="38100" dir="2700000" algn="tl">
                    <a:srgbClr val="000000">
                      <a:alpha val="43137"/>
                    </a:srgbClr>
                  </a:outerShdw>
                </a:effectLst>
                <a:latin typeface="Gill Sans MT" pitchFamily="34" charset="0"/>
              </a:rPr>
              <a:t>Additional Revenue Source</a:t>
            </a:r>
            <a:endParaRPr lang="en-US" sz="3200" b="1" dirty="0">
              <a:solidFill>
                <a:schemeClr val="accent3">
                  <a:lumMod val="50000"/>
                </a:schemeClr>
              </a:solidFill>
              <a:effectLst>
                <a:outerShdw blurRad="38100" dist="38100" dir="2700000" algn="tl">
                  <a:srgbClr val="000000">
                    <a:alpha val="43137"/>
                  </a:srgbClr>
                </a:outerShdw>
              </a:effectLst>
              <a:latin typeface="Gill Sans MT" pitchFamily="34" charset="0"/>
            </a:endParaRPr>
          </a:p>
        </p:txBody>
      </p:sp>
      <p:sp>
        <p:nvSpPr>
          <p:cNvPr id="11" name="Content Placeholder 10"/>
          <p:cNvSpPr txBox="1">
            <a:spLocks/>
          </p:cNvSpPr>
          <p:nvPr/>
        </p:nvSpPr>
        <p:spPr>
          <a:xfrm>
            <a:off x="457200" y="1447800"/>
            <a:ext cx="82296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t>Cash Flow Projections (in millions) </a:t>
            </a:r>
            <a:endParaRPr lang="en-US" sz="2400" baseline="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Group 481"/>
          <p:cNvGraphicFramePr>
            <a:graphicFrameLocks/>
          </p:cNvGraphicFramePr>
          <p:nvPr/>
        </p:nvGraphicFramePr>
        <p:xfrm>
          <a:off x="381000" y="1981200"/>
          <a:ext cx="8382000" cy="4273423"/>
        </p:xfrm>
        <a:graphic>
          <a:graphicData uri="http://schemas.openxmlformats.org/drawingml/2006/table">
            <a:tbl>
              <a:tblPr/>
              <a:tblGrid>
                <a:gridCol w="1143000"/>
                <a:gridCol w="914400"/>
                <a:gridCol w="865188"/>
                <a:gridCol w="904875"/>
                <a:gridCol w="903287"/>
                <a:gridCol w="974725"/>
                <a:gridCol w="904875"/>
                <a:gridCol w="904875"/>
                <a:gridCol w="866775"/>
              </a:tblGrid>
              <a:tr h="142875">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dirty="0" smtClean="0">
                          <a:ln>
                            <a:noFill/>
                          </a:ln>
                          <a:solidFill>
                            <a:schemeClr val="tx1"/>
                          </a:solidFill>
                          <a:effectLst/>
                          <a:latin typeface="Gill Sans MT" pitchFamily="34" charset="0"/>
                        </a:rPr>
                        <a:t>Fiscal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2010- 11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2016-17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chemeClr val="tx1"/>
                          </a:solidFill>
                          <a:effectLst/>
                          <a:latin typeface="Gill Sans MT" pitchFamily="34" charset="0"/>
                        </a:rPr>
                        <a:t>2017-18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66725">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Tax Rev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27.53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27.81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28.44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35.78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Tax Grwth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OpEx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14.22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15.98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17.10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18.29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20.94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OpEx/TR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dirty="0" smtClean="0">
                          <a:ln>
                            <a:noFill/>
                          </a:ln>
                          <a:solidFill>
                            <a:srgbClr val="5A6E26"/>
                          </a:solidFill>
                          <a:effectLst/>
                          <a:latin typeface="Gill Sans MT"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dirty="0" smtClean="0">
                          <a:ln>
                            <a:noFill/>
                          </a:ln>
                          <a:solidFill>
                            <a:srgbClr val="5A6E26"/>
                          </a:solidFill>
                          <a:effectLst/>
                          <a:latin typeface="Gill Sans MT" pitchFamily="34"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CapEx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3.79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Debt Svc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8.09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12.01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Cash-Land $40M Debt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11.49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12.41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E9113F"/>
                          </a:solidFill>
                          <a:effectLst/>
                          <a:latin typeface="Gill Sans MT" pitchFamily="34" charset="0"/>
                        </a:rPr>
                        <a:t>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528638">
                <a:tc>
                  <a:txBody>
                    <a:bodyPr/>
                    <a:lstStyle/>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Cash-Land</a:t>
                      </a:r>
                    </a:p>
                    <a:p>
                      <a:pPr marL="0" marR="0" lvl="0" indent="0" algn="l"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5A6E26"/>
                          </a:solidFill>
                          <a:effectLst/>
                          <a:latin typeface="Gill Sans MT" pitchFamily="34" charset="0"/>
                        </a:rPr>
                        <a:t>$0M Debt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14.48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11.49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0" i="0" u="none" strike="noStrike" cap="none" normalizeH="0" baseline="0" smtClean="0">
                          <a:ln>
                            <a:noFill/>
                          </a:ln>
                          <a:solidFill>
                            <a:srgbClr val="5A6E26"/>
                          </a:solidFill>
                          <a:effectLst/>
                          <a:latin typeface="Gill Sans MT" pitchFamily="34"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E9113F"/>
                          </a:solidFill>
                          <a:effectLst/>
                          <a:latin typeface="Gill Sans MT" pitchFamily="34" charset="0"/>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E9113F"/>
                          </a:solidFill>
                          <a:effectLst/>
                          <a:latin typeface="Gill Sans MT" pitchFamily="34" charset="0"/>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E9113F"/>
                          </a:solidFill>
                          <a:effectLst/>
                          <a:latin typeface="Gill Sans MT" pitchFamily="34" charset="0"/>
                        </a:rPr>
                        <a:t>3.56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smtClean="0">
                          <a:ln>
                            <a:noFill/>
                          </a:ln>
                          <a:solidFill>
                            <a:srgbClr val="E9113F"/>
                          </a:solidFill>
                          <a:effectLst/>
                          <a:latin typeface="Gill Sans MT" pitchFamily="34" charset="0"/>
                        </a:rPr>
                        <a:t>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
                          <a:schemeClr val="hlink"/>
                        </a:buClr>
                        <a:buSzTx/>
                        <a:buFont typeface="Times" charset="0"/>
                        <a:buNone/>
                        <a:tabLst/>
                      </a:pPr>
                      <a:r>
                        <a:rPr kumimoji="0" lang="en-US" sz="1400" b="1" i="0" u="none" strike="noStrike" cap="none" normalizeH="0" baseline="0" dirty="0" smtClean="0">
                          <a:ln>
                            <a:noFill/>
                          </a:ln>
                          <a:solidFill>
                            <a:srgbClr val="E9113F"/>
                          </a:solidFill>
                          <a:effectLst/>
                          <a:latin typeface="Gill Sans MT" pitchFamily="34"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open space ride copy.jpg"/>
          <p:cNvPicPr>
            <a:picLocks noChangeAspect="1"/>
          </p:cNvPicPr>
          <p:nvPr/>
        </p:nvPicPr>
        <p:blipFill>
          <a:blip r:embed="rId3" cstate="print"/>
          <a:stretch>
            <a:fillRect/>
          </a:stretch>
        </p:blipFill>
        <p:spPr>
          <a:xfrm>
            <a:off x="0" y="-1143000"/>
            <a:ext cx="9144000" cy="6097891"/>
          </a:xfrm>
          <a:prstGeom prst="rect">
            <a:avLst/>
          </a:prstGeo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95000"/>
                  </a:schemeClr>
                </a:solidFill>
                <a:effectLst>
                  <a:outerShdw blurRad="50800" dist="50800" dir="5400000" algn="ctr" rotWithShape="0">
                    <a:schemeClr val="bg1">
                      <a:lumMod val="65000"/>
                      <a:alpha val="74000"/>
                    </a:schemeClr>
                  </a:outerShdw>
                </a:effectLst>
                <a:uLnTx/>
                <a:uFillTx/>
                <a:latin typeface="Gill Sans MT" pitchFamily="34" charset="0"/>
                <a:ea typeface="+mj-ea"/>
                <a:cs typeface="+mj-cs"/>
              </a:rPr>
              <a:t>Financial Forecast 2017</a:t>
            </a:r>
            <a:endParaRPr kumimoji="0" lang="en-US" sz="4400" b="1" i="0" u="none" strike="noStrike" kern="1200" cap="none" spc="0" normalizeH="0" baseline="0" noProof="0" dirty="0">
              <a:ln>
                <a:noFill/>
              </a:ln>
              <a:solidFill>
                <a:schemeClr val="bg1">
                  <a:lumMod val="95000"/>
                </a:schemeClr>
              </a:solidFill>
              <a:effectLst>
                <a:outerShdw blurRad="50800" dist="50800" dir="5400000" algn="ctr" rotWithShape="0">
                  <a:schemeClr val="bg1">
                    <a:lumMod val="65000"/>
                    <a:alpha val="74000"/>
                  </a:schemeClr>
                </a:outerShdw>
              </a:effectLst>
              <a:uLnTx/>
              <a:uFillTx/>
              <a:latin typeface="Gill Sans MT" pitchFamily="34" charset="0"/>
              <a:ea typeface="+mj-ea"/>
              <a:cs typeface="+mj-cs"/>
            </a:endParaRPr>
          </a:p>
        </p:txBody>
      </p:sp>
      <p:pic>
        <p:nvPicPr>
          <p:cNvPr id="6" name="Picture 5" descr="CutOutBannerBIG2.jpg"/>
          <p:cNvPicPr>
            <a:picLocks noChangeAspect="1"/>
          </p:cNvPicPr>
          <p:nvPr/>
        </p:nvPicPr>
        <p:blipFill>
          <a:blip r:embed="rId4" cstate="print"/>
          <a:stretch>
            <a:fillRect/>
          </a:stretch>
        </p:blipFill>
        <p:spPr>
          <a:xfrm>
            <a:off x="0" y="0"/>
            <a:ext cx="9144000" cy="457200"/>
          </a:xfrm>
          <a:prstGeom prst="rect">
            <a:avLst/>
          </a:prstGeom>
        </p:spPr>
      </p:pic>
      <p:sp>
        <p:nvSpPr>
          <p:cNvPr id="7" name="Rectangle 6"/>
          <p:cNvSpPr/>
          <p:nvPr/>
        </p:nvSpPr>
        <p:spPr>
          <a:xfrm>
            <a:off x="0" y="4800600"/>
            <a:ext cx="9144000" cy="2057400"/>
          </a:xfrm>
          <a:prstGeom prst="rect">
            <a:avLst/>
          </a:prstGeom>
          <a:solidFill>
            <a:srgbClr val="CE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lvl="0">
              <a:spcBef>
                <a:spcPct val="0"/>
              </a:spcBef>
              <a:defRPr/>
            </a:pPr>
            <a:r>
              <a:rPr lang="en-US" sz="2800" b="1" dirty="0" smtClean="0">
                <a:solidFill>
                  <a:schemeClr val="accent5">
                    <a:lumMod val="50000"/>
                  </a:schemeClr>
                </a:solidFill>
              </a:rPr>
              <a:t>Without an additional revenue source, funds to purchase land would be depleted by 2017; operating expenses were rising; preserve usage and public demand for access were increasing.</a:t>
            </a:r>
            <a:endParaRPr lang="en-US" sz="28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trethersmithrrgrphike2008 copy.jpg"/>
          <p:cNvPicPr>
            <a:picLocks noChangeAspect="1"/>
          </p:cNvPicPr>
          <p:nvPr/>
        </p:nvPicPr>
        <p:blipFill>
          <a:blip r:embed="rId3" cstate="print"/>
          <a:stretch>
            <a:fillRect/>
          </a:stretch>
        </p:blipFill>
        <p:spPr>
          <a:xfrm>
            <a:off x="0" y="-152400"/>
            <a:ext cx="9144000" cy="6858000"/>
          </a:xfrm>
          <a:prstGeom prst="rect">
            <a:avLst/>
          </a:prstGeom>
        </p:spPr>
      </p:pic>
      <p:sp>
        <p:nvSpPr>
          <p:cNvPr id="5" name="Rectangle 4"/>
          <p:cNvSpPr/>
          <p:nvPr/>
        </p:nvSpPr>
        <p:spPr>
          <a:xfrm>
            <a:off x="0" y="4495800"/>
            <a:ext cx="9144000" cy="2362200"/>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0863" indent="-342900">
              <a:buFont typeface="+mj-lt"/>
              <a:buAutoNum type="arabicPeriod"/>
            </a:pPr>
            <a:r>
              <a:rPr lang="en-US" sz="2800" b="1" dirty="0" smtClean="0">
                <a:solidFill>
                  <a:srgbClr val="FFCC66"/>
                </a:solidFill>
              </a:rPr>
              <a:t>Build public awareness of </a:t>
            </a:r>
            <a:r>
              <a:rPr lang="en-US" sz="2800" b="1" dirty="0" err="1" smtClean="0">
                <a:solidFill>
                  <a:srgbClr val="FFCC66"/>
                </a:solidFill>
              </a:rPr>
              <a:t>Midpen</a:t>
            </a:r>
            <a:r>
              <a:rPr lang="en-US" sz="2800" b="1" dirty="0" smtClean="0">
                <a:solidFill>
                  <a:srgbClr val="FFCC66"/>
                </a:solidFill>
              </a:rPr>
              <a:t> and its work</a:t>
            </a:r>
          </a:p>
          <a:p>
            <a:pPr marL="1820863" indent="-342900">
              <a:buFont typeface="+mj-lt"/>
              <a:buAutoNum type="arabicPeriod"/>
            </a:pPr>
            <a:r>
              <a:rPr lang="en-US" sz="2800" b="1" dirty="0" smtClean="0">
                <a:solidFill>
                  <a:srgbClr val="FFCC66"/>
                </a:solidFill>
              </a:rPr>
              <a:t>Enhance regional collaboration</a:t>
            </a:r>
          </a:p>
          <a:p>
            <a:pPr marL="1820863" indent="-342900">
              <a:buFont typeface="+mj-lt"/>
              <a:buAutoNum type="arabicPeriod"/>
            </a:pPr>
            <a:r>
              <a:rPr lang="en-US" sz="2800" b="1" dirty="0" smtClean="0">
                <a:solidFill>
                  <a:srgbClr val="FFCC66"/>
                </a:solidFill>
              </a:rPr>
              <a:t>Strengthen financial and staffing resources</a:t>
            </a:r>
          </a:p>
        </p:txBody>
      </p:sp>
      <p:sp>
        <p:nvSpPr>
          <p:cNvPr id="6" name="TextBox 5"/>
          <p:cNvSpPr txBox="1"/>
          <p:nvPr/>
        </p:nvSpPr>
        <p:spPr>
          <a:xfrm>
            <a:off x="0" y="609600"/>
            <a:ext cx="9144000" cy="707886"/>
          </a:xfrm>
          <a:prstGeom prst="rect">
            <a:avLst/>
          </a:prstGeom>
          <a:noFill/>
        </p:spPr>
        <p:txBody>
          <a:bodyPr wrap="square" rtlCol="0">
            <a:spAutoFit/>
          </a:bodyPr>
          <a:lstStyle/>
          <a:p>
            <a:pPr lvl="0" algn="ctr">
              <a:spcBef>
                <a:spcPct val="0"/>
              </a:spcBef>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rPr>
              <a:t>Strategic Plan</a:t>
            </a:r>
            <a:endParaRPr lang="en-US" sz="4000" b="1" dirty="0">
              <a:solidFill>
                <a:schemeClr val="accent2">
                  <a:lumMod val="50000"/>
                </a:schemeClr>
              </a:solidFill>
              <a:effectLst>
                <a:outerShdw blurRad="38100" dist="38100" dir="2700000" algn="tl">
                  <a:srgbClr val="000000">
                    <a:alpha val="43137"/>
                  </a:srgbClr>
                </a:outerShdw>
              </a:effectLst>
              <a:latin typeface="Gill Sans MT" pitchFamily="34" charset="0"/>
            </a:endParaRPr>
          </a:p>
        </p:txBody>
      </p:sp>
      <p:pic>
        <p:nvPicPr>
          <p:cNvPr id="7" name="Picture 6" descr="CutOutBannerBIG2.jpg"/>
          <p:cNvPicPr>
            <a:picLocks noChangeAspect="1"/>
          </p:cNvPicPr>
          <p:nvPr/>
        </p:nvPicPr>
        <p:blipFill>
          <a:blip r:embed="rId4" cstate="print"/>
          <a:stretch>
            <a:fillRect/>
          </a:stretch>
        </p:blipFill>
        <p:spPr>
          <a:xfrm>
            <a:off x="0" y="0"/>
            <a:ext cx="9144000" cy="45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kim\Desktop\VisionPic.PNG"/>
          <p:cNvPicPr>
            <a:picLocks noChangeAspect="1" noChangeArrowheads="1"/>
          </p:cNvPicPr>
          <p:nvPr/>
        </p:nvPicPr>
        <p:blipFill>
          <a:blip r:embed="rId3" cstate="print"/>
          <a:srcRect t="19129" b="26085"/>
          <a:stretch>
            <a:fillRect/>
          </a:stretch>
        </p:blipFill>
        <p:spPr bwMode="auto">
          <a:xfrm>
            <a:off x="-1" y="457200"/>
            <a:ext cx="9144001" cy="6847121"/>
          </a:xfrm>
          <a:prstGeom prst="rect">
            <a:avLst/>
          </a:prstGeom>
          <a:noFill/>
        </p:spPr>
      </p:pic>
      <p:sp>
        <p:nvSpPr>
          <p:cNvPr id="6" name="TextBox 5"/>
          <p:cNvSpPr txBox="1"/>
          <p:nvPr/>
        </p:nvSpPr>
        <p:spPr>
          <a:xfrm>
            <a:off x="0" y="533400"/>
            <a:ext cx="9144000" cy="707886"/>
          </a:xfrm>
          <a:prstGeom prst="rect">
            <a:avLst/>
          </a:prstGeom>
          <a:noFill/>
        </p:spPr>
        <p:txBody>
          <a:bodyPr wrap="square" rtlCol="0">
            <a:spAutoFit/>
          </a:bodyPr>
          <a:lstStyle/>
          <a:p>
            <a:pPr lvl="0" algn="ctr">
              <a:spcBef>
                <a:spcPct val="0"/>
              </a:spcBef>
              <a:defRPr/>
            </a:pPr>
            <a:r>
              <a:rPr lang="en-US" sz="4000" b="1" dirty="0" smtClean="0">
                <a:solidFill>
                  <a:schemeClr val="accent2">
                    <a:lumMod val="50000"/>
                  </a:schemeClr>
                </a:solidFill>
                <a:effectLst>
                  <a:outerShdw blurRad="38100" dist="38100" dir="2700000" algn="tl">
                    <a:srgbClr val="000000">
                      <a:alpha val="43137"/>
                    </a:srgbClr>
                  </a:outerShdw>
                </a:effectLst>
                <a:latin typeface="Gill Sans MT" pitchFamily="34" charset="0"/>
              </a:rPr>
              <a:t>Vision Plan</a:t>
            </a:r>
            <a:endParaRPr lang="en-US" sz="4000" b="1" dirty="0">
              <a:solidFill>
                <a:schemeClr val="accent2">
                  <a:lumMod val="50000"/>
                </a:schemeClr>
              </a:solidFill>
              <a:effectLst>
                <a:outerShdw blurRad="38100" dist="38100" dir="2700000" algn="tl">
                  <a:srgbClr val="000000">
                    <a:alpha val="43137"/>
                  </a:srgbClr>
                </a:outerShdw>
              </a:effectLst>
              <a:latin typeface="Gill Sans MT" pitchFamily="34" charset="0"/>
            </a:endParaRPr>
          </a:p>
        </p:txBody>
      </p:sp>
      <p:pic>
        <p:nvPicPr>
          <p:cNvPr id="7" name="Picture 6" descr="CutOutBannerBIG2.jpg"/>
          <p:cNvPicPr>
            <a:picLocks noChangeAspect="1"/>
          </p:cNvPicPr>
          <p:nvPr/>
        </p:nvPicPr>
        <p:blipFill>
          <a:blip r:embed="rId4" cstate="print"/>
          <a:stretch>
            <a:fillRect/>
          </a:stretch>
        </p:blipFill>
        <p:spPr>
          <a:xfrm>
            <a:off x="0" y="0"/>
            <a:ext cx="9144000" cy="457200"/>
          </a:xfrm>
          <a:prstGeom prst="rect">
            <a:avLst/>
          </a:prstGeom>
        </p:spPr>
      </p:pic>
      <p:sp>
        <p:nvSpPr>
          <p:cNvPr id="9" name="Rectangle 8"/>
          <p:cNvSpPr/>
          <p:nvPr/>
        </p:nvSpPr>
        <p:spPr>
          <a:xfrm>
            <a:off x="533400" y="1371600"/>
            <a:ext cx="8077200" cy="5262979"/>
          </a:xfrm>
          <a:prstGeom prst="rect">
            <a:avLst/>
          </a:prstGeom>
          <a:solidFill>
            <a:schemeClr val="accent1">
              <a:lumMod val="20000"/>
              <a:lumOff val="80000"/>
              <a:alpha val="70000"/>
            </a:schemeClr>
          </a:solidFill>
        </p:spPr>
        <p:txBody>
          <a:bodyPr wrap="square">
            <a:spAutoFit/>
          </a:bodyPr>
          <a:lstStyle/>
          <a:p>
            <a:pPr marL="457200" indent="-457200">
              <a:buFont typeface="+mj-lt"/>
              <a:buAutoNum type="arabicPeriod"/>
            </a:pPr>
            <a:r>
              <a:rPr lang="en-US" sz="2800" dirty="0" smtClean="0">
                <a:solidFill>
                  <a:srgbClr val="002060"/>
                </a:solidFill>
              </a:rPr>
              <a:t>Scientific polling to measure attitudes and awareness</a:t>
            </a:r>
          </a:p>
          <a:p>
            <a:pPr marL="457200" indent="-457200">
              <a:buFont typeface="+mj-lt"/>
              <a:buAutoNum type="arabicPeriod"/>
            </a:pPr>
            <a:r>
              <a:rPr lang="en-US" sz="2800" dirty="0" smtClean="0">
                <a:solidFill>
                  <a:srgbClr val="002060"/>
                </a:solidFill>
              </a:rPr>
              <a:t>Establish advisory committee</a:t>
            </a:r>
          </a:p>
          <a:p>
            <a:pPr marL="457200" indent="-457200">
              <a:buFont typeface="+mj-lt"/>
              <a:buAutoNum type="arabicPeriod"/>
            </a:pPr>
            <a:r>
              <a:rPr lang="en-US" sz="2800" dirty="0" smtClean="0">
                <a:solidFill>
                  <a:srgbClr val="002060"/>
                </a:solidFill>
              </a:rPr>
              <a:t>Expand engagement and education</a:t>
            </a:r>
          </a:p>
          <a:p>
            <a:pPr marL="457200" indent="-457200">
              <a:buFont typeface="+mj-lt"/>
              <a:buAutoNum type="arabicPeriod"/>
            </a:pPr>
            <a:r>
              <a:rPr lang="en-US" sz="2800" dirty="0" smtClean="0">
                <a:solidFill>
                  <a:srgbClr val="002060"/>
                </a:solidFill>
              </a:rPr>
              <a:t>Public priorities: access, acquisition &amp; restoration</a:t>
            </a:r>
          </a:p>
          <a:p>
            <a:pPr marL="457200" indent="-457200">
              <a:buFont typeface="+mj-lt"/>
              <a:buAutoNum type="arabicPeriod"/>
            </a:pPr>
            <a:r>
              <a:rPr lang="en-US" sz="2800" dirty="0" smtClean="0">
                <a:solidFill>
                  <a:srgbClr val="002060"/>
                </a:solidFill>
              </a:rPr>
              <a:t>Develop priority project list that is geographically </a:t>
            </a:r>
            <a:r>
              <a:rPr lang="en-US" sz="2800" dirty="0" smtClean="0">
                <a:solidFill>
                  <a:srgbClr val="002060"/>
                </a:solidFill>
              </a:rPr>
              <a:t>distributed</a:t>
            </a:r>
            <a:endParaRPr lang="en-US" sz="2800" i="1" dirty="0" smtClean="0">
              <a:solidFill>
                <a:srgbClr val="002060"/>
              </a:solidFill>
            </a:endParaRPr>
          </a:p>
          <a:p>
            <a:r>
              <a:rPr lang="en-US" sz="2800" i="1" dirty="0" smtClean="0">
                <a:solidFill>
                  <a:srgbClr val="002060"/>
                </a:solidFill>
              </a:rPr>
              <a:t>Through a public deliberation process, 25 high priority project areas identified, that were geographically distributed and would have the greatest benefit regionally. When </a:t>
            </a:r>
            <a:r>
              <a:rPr lang="en-US" sz="2800" i="1" dirty="0" err="1" smtClean="0">
                <a:solidFill>
                  <a:srgbClr val="002060"/>
                </a:solidFill>
              </a:rPr>
              <a:t>costed</a:t>
            </a:r>
            <a:r>
              <a:rPr lang="en-US" sz="2800" i="1" dirty="0" smtClean="0">
                <a:solidFill>
                  <a:srgbClr val="002060"/>
                </a:solidFill>
              </a:rPr>
              <a:t> out, the amount was $300 million. Were voters willing to pay?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1329</Words>
  <Application>Microsoft Office PowerPoint</Application>
  <PresentationFormat>On-screen Show (4:3)</PresentationFormat>
  <Paragraphs>241</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Midpeninsula Regional Open Space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Gibbons</dc:creator>
  <cp:lastModifiedBy>Shelly Lewis</cp:lastModifiedBy>
  <cp:revision>153</cp:revision>
  <dcterms:created xsi:type="dcterms:W3CDTF">2014-12-10T23:59:40Z</dcterms:created>
  <dcterms:modified xsi:type="dcterms:W3CDTF">2015-01-08T01:17:30Z</dcterms:modified>
</cp:coreProperties>
</file>